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19"/>
  </p:notesMasterIdLst>
  <p:handoutMasterIdLst>
    <p:handoutMasterId r:id="rId20"/>
  </p:handoutMasterIdLst>
  <p:sldIdLst>
    <p:sldId id="262" r:id="rId5"/>
    <p:sldId id="650" r:id="rId6"/>
    <p:sldId id="640" r:id="rId7"/>
    <p:sldId id="643" r:id="rId8"/>
    <p:sldId id="642" r:id="rId9"/>
    <p:sldId id="644" r:id="rId10"/>
    <p:sldId id="651" r:id="rId11"/>
    <p:sldId id="652" r:id="rId12"/>
    <p:sldId id="653" r:id="rId13"/>
    <p:sldId id="641" r:id="rId14"/>
    <p:sldId id="313" r:id="rId15"/>
    <p:sldId id="303" r:id="rId16"/>
    <p:sldId id="300" r:id="rId17"/>
    <p:sldId id="654" r:id="rId18"/>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77" userDrawn="1">
          <p15:clr>
            <a:srgbClr val="A4A3A4"/>
          </p15:clr>
        </p15:guide>
        <p15:guide id="3" pos="2880">
          <p15:clr>
            <a:srgbClr val="A4A3A4"/>
          </p15:clr>
        </p15:guide>
        <p15:guide id="4" pos="5647" userDrawn="1">
          <p15:clr>
            <a:srgbClr val="A4A3A4"/>
          </p15:clr>
        </p15:guide>
        <p15:guide id="5" pos="1882"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bing, Chris (Comms, Clayton)" initials="GC(C" lastIdx="1" clrIdx="0">
    <p:extLst>
      <p:ext uri="{19B8F6BF-5375-455C-9EA6-DF929625EA0E}">
        <p15:presenceInfo xmlns:p15="http://schemas.microsoft.com/office/powerpoint/2012/main" userId="S-1-5-21-61289985-2027487937-1858953157-1893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06756F"/>
    <a:srgbClr val="CCECFF"/>
    <a:srgbClr val="00313C"/>
    <a:srgbClr val="CBD0E3"/>
    <a:srgbClr val="41B6E6"/>
    <a:srgbClr val="622064"/>
    <a:srgbClr val="CBD0D9"/>
    <a:srgbClr val="9FAEE5"/>
    <a:srgbClr val="2DCC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79409" autoAdjust="0"/>
  </p:normalViewPr>
  <p:slideViewPr>
    <p:cSldViewPr snapToGrid="0" showGuides="1">
      <p:cViewPr varScale="1">
        <p:scale>
          <a:sx n="110" d="100"/>
          <a:sy n="110" d="100"/>
        </p:scale>
        <p:origin x="156" y="102"/>
      </p:cViewPr>
      <p:guideLst>
        <p:guide orient="horz" pos="1620"/>
        <p:guide orient="horz" pos="577"/>
        <p:guide pos="2880"/>
        <p:guide pos="5647"/>
        <p:guide pos="1882"/>
      </p:guideLst>
    </p:cSldViewPr>
  </p:slideViewPr>
  <p:outlineViewPr>
    <p:cViewPr>
      <p:scale>
        <a:sx n="33" d="100"/>
        <a:sy n="33" d="100"/>
      </p:scale>
      <p:origin x="0" y="0"/>
    </p:cViewPr>
  </p:outlineViewPr>
  <p:notesTextViewPr>
    <p:cViewPr>
      <p:scale>
        <a:sx n="3" d="2"/>
        <a:sy n="3" d="2"/>
      </p:scale>
      <p:origin x="0" y="0"/>
    </p:cViewPr>
  </p:notesTextViewPr>
  <p:sorterViewPr>
    <p:cViewPr>
      <p:scale>
        <a:sx n="130" d="100"/>
        <a:sy n="130" d="100"/>
      </p:scale>
      <p:origin x="0" y="-2244"/>
    </p:cViewPr>
  </p:sorterViewPr>
  <p:notesViewPr>
    <p:cSldViewPr snapToGrid="0" showGuides="1">
      <p:cViewPr varScale="1">
        <p:scale>
          <a:sx n="97" d="100"/>
          <a:sy n="97" d="100"/>
        </p:scale>
        <p:origin x="4008"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13/09/2019</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13/09/2019</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4951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regression lines for CM2 and ESM are almost parallel. The normal interpretation of this is that the feedbacks are the same and that the difference in sensitivity is due to the larger forcing (y axis intercept) in CM2. I suspect that isn’t quite right here and that the linearity is breaking down for the fast cloud feedback. I need to go back to some of the original papers and think about this some more.</a:t>
            </a:r>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77881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Replot w/</a:t>
            </a:r>
            <a:r>
              <a:rPr lang="en-AU"/>
              <a:t>o old </a:t>
            </a:r>
            <a:r>
              <a:rPr lang="en-AU" dirty="0"/>
              <a:t>CABLE but with HadGEM3</a:t>
            </a:r>
          </a:p>
        </p:txBody>
      </p:sp>
      <p:sp>
        <p:nvSpPr>
          <p:cNvPr id="4" name="Slide Number Placeholder 3"/>
          <p:cNvSpPr>
            <a:spLocks noGrp="1"/>
          </p:cNvSpPr>
          <p:nvPr>
            <p:ph type="sldNum" sz="quarter" idx="5"/>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150447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Last Science Day was May 23</a:t>
            </a:r>
          </a:p>
          <a:p>
            <a:r>
              <a:rPr lang="en-AU" dirty="0"/>
              <a:t>Option 1. Wind speed + dry deposition fix</a:t>
            </a:r>
          </a:p>
          <a:p>
            <a:r>
              <a:rPr lang="en-AU" dirty="0"/>
              <a:t>Option 3. Also salt aerosol mass fix and remove 2% ocean albedo</a:t>
            </a:r>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425394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that this is the green line from the previous slide</a:t>
            </a:r>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21536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Hemispheric values look worse. Damien will say something on energy balances</a:t>
            </a:r>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197345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27262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Bigger volcanic response than HadGEM3</a:t>
            </a:r>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211907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302970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1670865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 plot from 1960 here. Redo to add 3-70</a:t>
            </a:r>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521361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344440" y="2341960"/>
            <a:ext cx="7611936" cy="810000"/>
          </a:xfrm>
        </p:spPr>
        <p:txBody>
          <a:bodyPr anchor="b" anchorCtr="0">
            <a:normAutofit/>
          </a:bodyPr>
          <a:lstStyle>
            <a:lvl1pPr algn="l">
              <a:defRPr sz="4400">
                <a:solidFill>
                  <a:schemeClr val="bg1"/>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344440" y="3192819"/>
            <a:ext cx="7619322" cy="270030"/>
          </a:xfrm>
        </p:spPr>
        <p:txBody>
          <a:bodyPr>
            <a:normAutofit/>
          </a:bodyPr>
          <a:lstStyle>
            <a:lvl1pPr marL="0" indent="0" algn="l">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grpSp>
        <p:nvGrpSpPr>
          <p:cNvPr id="26" name="Group 99"/>
          <p:cNvGrpSpPr/>
          <p:nvPr userDrawn="1"/>
        </p:nvGrpSpPr>
        <p:grpSpPr>
          <a:xfrm>
            <a:off x="0" y="4124457"/>
            <a:ext cx="9144000" cy="745712"/>
            <a:chOff x="1" y="4124455"/>
            <a:chExt cx="9144000" cy="745712"/>
          </a:xfrm>
        </p:grpSpPr>
        <p:grpSp>
          <p:nvGrpSpPr>
            <p:cNvPr id="28" name="Group 98"/>
            <p:cNvGrpSpPr/>
            <p:nvPr userDrawn="1"/>
          </p:nvGrpSpPr>
          <p:grpSpPr>
            <a:xfrm>
              <a:off x="1" y="4124455"/>
              <a:ext cx="9144000" cy="745712"/>
              <a:chOff x="1" y="4124455"/>
              <a:chExt cx="9159874" cy="745712"/>
            </a:xfrm>
          </p:grpSpPr>
          <p:sp>
            <p:nvSpPr>
              <p:cNvPr id="62"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chemeClr val="accent2">
                  <a:lumMod val="75000"/>
                </a:schemeClr>
              </a:solidFill>
              <a:ln w="9525">
                <a:noFill/>
                <a:round/>
                <a:headEnd/>
                <a:tailEnd/>
              </a:ln>
            </p:spPr>
            <p:txBody>
              <a:bodyPr/>
              <a:lstStyle/>
              <a:p>
                <a:endParaRPr lang="en-AU"/>
              </a:p>
            </p:txBody>
          </p:sp>
          <p:sp>
            <p:nvSpPr>
              <p:cNvPr id="63"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2">
                  <a:lumMod val="75000"/>
                </a:schemeClr>
              </a:solidFill>
              <a:ln w="9525">
                <a:noFill/>
                <a:round/>
                <a:headEnd/>
                <a:tailEnd/>
              </a:ln>
            </p:spPr>
            <p:txBody>
              <a:bodyPr/>
              <a:lstStyle/>
              <a:p>
                <a:endParaRPr lang="en-AU"/>
              </a:p>
            </p:txBody>
          </p:sp>
          <p:sp>
            <p:nvSpPr>
              <p:cNvPr id="64"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rgbClr val="00313C"/>
              </a:solidFill>
              <a:ln w="9525">
                <a:noFill/>
                <a:round/>
                <a:headEnd/>
                <a:tailEnd/>
              </a:ln>
            </p:spPr>
            <p:txBody>
              <a:bodyPr/>
              <a:lstStyle/>
              <a:p>
                <a:endParaRPr lang="en-AU"/>
              </a:p>
            </p:txBody>
          </p:sp>
          <p:sp>
            <p:nvSpPr>
              <p:cNvPr id="65"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30"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31" name="Group 19"/>
            <p:cNvGrpSpPr/>
            <p:nvPr userDrawn="1"/>
          </p:nvGrpSpPr>
          <p:grpSpPr>
            <a:xfrm>
              <a:off x="359397" y="4355630"/>
              <a:ext cx="612558" cy="71438"/>
              <a:chOff x="3495675" y="5969000"/>
              <a:chExt cx="814388" cy="95250"/>
            </a:xfrm>
            <a:solidFill>
              <a:schemeClr val="accent1"/>
            </a:solidFill>
          </p:grpSpPr>
          <p:sp>
            <p:nvSpPr>
              <p:cNvPr id="32"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33"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34"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35" name="Oval 29"/>
              <p:cNvSpPr>
                <a:spLocks noChangeArrowheads="1"/>
              </p:cNvSpPr>
              <p:nvPr/>
            </p:nvSpPr>
            <p:spPr bwMode="auto">
              <a:xfrm>
                <a:off x="3819525" y="6042025"/>
                <a:ext cx="19050" cy="22225"/>
              </a:xfrm>
              <a:prstGeom prst="ellipse">
                <a:avLst/>
              </a:prstGeom>
              <a:solidFill>
                <a:schemeClr val="bg1"/>
              </a:solidFill>
              <a:ln>
                <a:noFill/>
              </a:ln>
            </p:spPr>
            <p:txBody>
              <a:bodyPr/>
              <a:lstStyle/>
              <a:p>
                <a:pPr>
                  <a:defRPr/>
                </a:pPr>
                <a:endParaRPr lang="en-AU"/>
              </a:p>
            </p:txBody>
          </p:sp>
          <p:sp>
            <p:nvSpPr>
              <p:cNvPr id="36"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solidFill>
                <a:schemeClr val="bg1"/>
              </a:solidFill>
              <a:ln>
                <a:noFill/>
              </a:ln>
            </p:spPr>
            <p:txBody>
              <a:bodyPr/>
              <a:lstStyle/>
              <a:p>
                <a:pPr>
                  <a:defRPr/>
                </a:pPr>
                <a:endParaRPr lang="en-AU"/>
              </a:p>
            </p:txBody>
          </p:sp>
          <p:sp>
            <p:nvSpPr>
              <p:cNvPr id="37"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solidFill>
                <a:schemeClr val="bg1"/>
              </a:solidFill>
              <a:ln>
                <a:noFill/>
              </a:ln>
            </p:spPr>
            <p:txBody>
              <a:bodyPr/>
              <a:lstStyle/>
              <a:p>
                <a:pPr>
                  <a:defRPr/>
                </a:pPr>
                <a:endParaRPr lang="en-AU"/>
              </a:p>
            </p:txBody>
          </p:sp>
          <p:sp>
            <p:nvSpPr>
              <p:cNvPr id="38"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solidFill>
                <a:schemeClr val="bg1"/>
              </a:solidFill>
              <a:ln>
                <a:noFill/>
              </a:ln>
            </p:spPr>
            <p:txBody>
              <a:bodyPr/>
              <a:lstStyle/>
              <a:p>
                <a:pPr>
                  <a:defRPr/>
                </a:pPr>
                <a:endParaRPr lang="en-AU"/>
              </a:p>
            </p:txBody>
          </p:sp>
          <p:sp>
            <p:nvSpPr>
              <p:cNvPr id="39"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solidFill>
                <a:schemeClr val="bg1"/>
              </a:solidFill>
              <a:ln>
                <a:noFill/>
              </a:ln>
            </p:spPr>
            <p:txBody>
              <a:bodyPr/>
              <a:lstStyle/>
              <a:p>
                <a:pPr>
                  <a:defRPr/>
                </a:pPr>
                <a:endParaRPr lang="en-AU"/>
              </a:p>
            </p:txBody>
          </p:sp>
          <p:sp>
            <p:nvSpPr>
              <p:cNvPr id="40"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solidFill>
                <a:schemeClr val="bg1"/>
              </a:solidFill>
              <a:ln>
                <a:noFill/>
              </a:ln>
            </p:spPr>
            <p:txBody>
              <a:bodyPr/>
              <a:lstStyle/>
              <a:p>
                <a:pPr>
                  <a:defRPr/>
                </a:pPr>
                <a:endParaRPr lang="en-AU"/>
              </a:p>
            </p:txBody>
          </p:sp>
          <p:sp>
            <p:nvSpPr>
              <p:cNvPr id="41" name="Oval 35"/>
              <p:cNvSpPr>
                <a:spLocks noChangeArrowheads="1"/>
              </p:cNvSpPr>
              <p:nvPr/>
            </p:nvSpPr>
            <p:spPr bwMode="auto">
              <a:xfrm>
                <a:off x="4141788" y="6042025"/>
                <a:ext cx="19050" cy="22225"/>
              </a:xfrm>
              <a:prstGeom prst="ellipse">
                <a:avLst/>
              </a:prstGeom>
              <a:solidFill>
                <a:schemeClr val="bg1"/>
              </a:solidFill>
              <a:ln>
                <a:noFill/>
              </a:ln>
            </p:spPr>
            <p:txBody>
              <a:bodyPr/>
              <a:lstStyle/>
              <a:p>
                <a:pPr>
                  <a:defRPr/>
                </a:pPr>
                <a:endParaRPr lang="en-AU"/>
              </a:p>
            </p:txBody>
          </p:sp>
          <p:sp>
            <p:nvSpPr>
              <p:cNvPr id="42"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solidFill>
                <a:schemeClr val="bg1"/>
              </a:solidFill>
              <a:ln>
                <a:noFill/>
              </a:ln>
            </p:spPr>
            <p:txBody>
              <a:bodyPr/>
              <a:lstStyle/>
              <a:p>
                <a:pPr>
                  <a:defRPr/>
                </a:pPr>
                <a:endParaRPr lang="en-AU"/>
              </a:p>
            </p:txBody>
          </p:sp>
          <p:sp>
            <p:nvSpPr>
              <p:cNvPr id="61"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solidFill>
                <a:schemeClr val="bg1"/>
              </a:solidFill>
              <a:ln>
                <a:noFill/>
              </a:ln>
            </p:spPr>
            <p:txBody>
              <a:bodyPr/>
              <a:lstStyle/>
              <a:p>
                <a:pPr>
                  <a:defRPr/>
                </a:pPr>
                <a:endParaRPr lang="en-AU"/>
              </a:p>
            </p:txBody>
          </p:sp>
        </p:grpSp>
      </p:grpSp>
      <p:sp>
        <p:nvSpPr>
          <p:cNvPr id="66" name="Text Placeholder 14"/>
          <p:cNvSpPr>
            <a:spLocks noGrp="1"/>
          </p:cNvSpPr>
          <p:nvPr>
            <p:ph type="body" sz="quarter" idx="18" hasCustomPrompt="1"/>
          </p:nvPr>
        </p:nvSpPr>
        <p:spPr>
          <a:xfrm>
            <a:off x="359999" y="4219470"/>
            <a:ext cx="4752000" cy="108000"/>
          </a:xfrm>
        </p:spPr>
        <p:txBody>
          <a:bodyPr anchor="ctr">
            <a:noAutofit/>
          </a:bodyPr>
          <a:lstStyle>
            <a:lvl1pPr>
              <a:buFontTx/>
              <a:buNone/>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err="1"/>
              <a:t>Csiro</a:t>
            </a:r>
            <a:r>
              <a:rPr lang="en-AU" dirty="0"/>
              <a:t> Climate science centre</a:t>
            </a:r>
          </a:p>
        </p:txBody>
      </p:sp>
      <p:sp>
        <p:nvSpPr>
          <p:cNvPr id="5" name="Picture Placeholder 4"/>
          <p:cNvSpPr>
            <a:spLocks noGrp="1"/>
          </p:cNvSpPr>
          <p:nvPr>
            <p:ph type="pic" sz="quarter" idx="19"/>
          </p:nvPr>
        </p:nvSpPr>
        <p:spPr>
          <a:xfrm>
            <a:off x="0" y="0"/>
            <a:ext cx="9144000" cy="2139950"/>
          </a:xfrm>
          <a:solidFill>
            <a:schemeClr val="bg1">
              <a:lumMod val="95000"/>
            </a:schemeClr>
          </a:solidFill>
        </p:spPr>
        <p:txBody>
          <a:bodyPr anchor="ctr"/>
          <a:lstStyle>
            <a:lvl1pPr marL="0" indent="0" algn="ctr">
              <a:buNone/>
              <a:defRPr/>
            </a:lvl1pPr>
          </a:lstStyle>
          <a:p>
            <a:endParaRPr lang="en-AU" dirty="0"/>
          </a:p>
        </p:txBody>
      </p:sp>
    </p:spTree>
    <p:extLst>
      <p:ext uri="{BB962C8B-B14F-4D97-AF65-F5344CB8AC3E}">
        <p14:creationId xmlns:p14="http://schemas.microsoft.com/office/powerpoint/2010/main" val="177597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fr-FR"/>
              <a:t>Martin Dix |  Climate Science Centre</a:t>
            </a:r>
            <a:endParaRPr lang="en-AU"/>
          </a:p>
        </p:txBody>
      </p:sp>
      <p:sp>
        <p:nvSpPr>
          <p:cNvPr id="5" name="Content Placeholder 2"/>
          <p:cNvSpPr>
            <a:spLocks noGrp="1"/>
          </p:cNvSpPr>
          <p:nvPr>
            <p:ph idx="1"/>
          </p:nvPr>
        </p:nvSpPr>
        <p:spPr>
          <a:xfrm>
            <a:off x="360000" y="957263"/>
            <a:ext cx="8460000" cy="3419475"/>
          </a:xfrm>
        </p:spPr>
        <p:txBody>
          <a:bodyPr/>
          <a:lstStyle>
            <a:lvl1pPr>
              <a:lnSpc>
                <a:spcPct val="85000"/>
              </a:lnSpc>
              <a:spcAft>
                <a:spcPts val="0"/>
              </a:spcAft>
              <a:buFontTx/>
              <a:buNone/>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
        <p:nvSpPr>
          <p:cNvPr id="7"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693824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25" y="4538664"/>
            <a:ext cx="9169400" cy="636985"/>
            <a:chOff x="-9525" y="4538663"/>
            <a:chExt cx="9169400" cy="636985"/>
          </a:xfrm>
        </p:grpSpPr>
        <p:sp>
          <p:nvSpPr>
            <p:cNvPr id="49"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50"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51"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52"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53"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4"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5"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6"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7"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8"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rgbClr val="00313C"/>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59"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sp>
        <p:nvSpPr>
          <p:cNvPr id="39" name="Text Placeholder 8"/>
          <p:cNvSpPr>
            <a:spLocks noGrp="1"/>
          </p:cNvSpPr>
          <p:nvPr>
            <p:ph type="body" sz="quarter" idx="10"/>
          </p:nvPr>
        </p:nvSpPr>
        <p:spPr>
          <a:xfrm>
            <a:off x="360003" y="957263"/>
            <a:ext cx="7477125" cy="3419476"/>
          </a:xfrm>
        </p:spPr>
        <p:txBody>
          <a:bodyPr/>
          <a:lstStyle>
            <a:lvl1pPr>
              <a:spcAft>
                <a:spcPts val="0"/>
              </a:spcAft>
              <a:buFontTx/>
              <a:buNone/>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
        <p:nvSpPr>
          <p:cNvPr id="12" name="Footer Placeholder 3"/>
          <p:cNvSpPr>
            <a:spLocks noGrp="1"/>
          </p:cNvSpPr>
          <p:nvPr>
            <p:ph type="ftr" sz="quarter" idx="11"/>
          </p:nvPr>
        </p:nvSpPr>
        <p:spPr>
          <a:xfrm>
            <a:off x="677994" y="4924512"/>
            <a:ext cx="6083845" cy="93206"/>
          </a:xfrm>
        </p:spPr>
        <p:txBody>
          <a:bodyPr/>
          <a:lstStyle/>
          <a:p>
            <a:r>
              <a:rPr lang="fr-FR"/>
              <a:t>Martin Dix |  Climate Science Centre</a:t>
            </a:r>
            <a:endParaRPr lang="en-AU"/>
          </a:p>
        </p:txBody>
      </p:sp>
      <p:sp>
        <p:nvSpPr>
          <p:cNvPr id="13"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pic>
        <p:nvPicPr>
          <p:cNvPr id="47" name="Picture 78"/>
          <p:cNvPicPr>
            <a:picLocks noChangeAspect="1" noChangeArrowheads="1"/>
          </p:cNvPicPr>
          <p:nvPr userDrawn="1"/>
        </p:nvPicPr>
        <p:blipFill>
          <a:blip r:embed="rId2" cstate="print"/>
          <a:srcRect/>
          <a:stretch>
            <a:fillRect/>
          </a:stretch>
        </p:blipFill>
        <p:spPr bwMode="auto">
          <a:xfrm>
            <a:off x="8603656" y="4659719"/>
            <a:ext cx="324000" cy="324000"/>
          </a:xfrm>
          <a:prstGeom prst="rect">
            <a:avLst/>
          </a:prstGeom>
          <a:noFill/>
          <a:ln w="9525">
            <a:noFill/>
            <a:miter lim="800000"/>
            <a:headEnd/>
            <a:tailEnd/>
          </a:ln>
        </p:spPr>
      </p:pic>
    </p:spTree>
    <p:extLst>
      <p:ext uri="{BB962C8B-B14F-4D97-AF65-F5344CB8AC3E}">
        <p14:creationId xmlns:p14="http://schemas.microsoft.com/office/powerpoint/2010/main" val="1864123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accent2"/>
        </a:solidFill>
        <a:effectLst/>
      </p:bgPr>
    </p:bg>
    <p:spTree>
      <p:nvGrpSpPr>
        <p:cNvPr id="1" name=""/>
        <p:cNvGrpSpPr/>
        <p:nvPr/>
      </p:nvGrpSpPr>
      <p:grpSpPr>
        <a:xfrm>
          <a:off x="0" y="0"/>
          <a:ext cx="0" cy="0"/>
          <a:chOff x="0" y="0"/>
          <a:chExt cx="0" cy="0"/>
        </a:xfrm>
      </p:grpSpPr>
      <p:grpSp>
        <p:nvGrpSpPr>
          <p:cNvPr id="27" name="Group 99"/>
          <p:cNvGrpSpPr/>
          <p:nvPr userDrawn="1"/>
        </p:nvGrpSpPr>
        <p:grpSpPr>
          <a:xfrm>
            <a:off x="0" y="4124457"/>
            <a:ext cx="9144000" cy="745712"/>
            <a:chOff x="1" y="4124455"/>
            <a:chExt cx="9144000" cy="745712"/>
          </a:xfrm>
        </p:grpSpPr>
        <p:grpSp>
          <p:nvGrpSpPr>
            <p:cNvPr id="44" name="Group 98"/>
            <p:cNvGrpSpPr/>
            <p:nvPr userDrawn="1"/>
          </p:nvGrpSpPr>
          <p:grpSpPr>
            <a:xfrm>
              <a:off x="1" y="4124455"/>
              <a:ext cx="9144000" cy="745712"/>
              <a:chOff x="1" y="4124455"/>
              <a:chExt cx="9159874" cy="745712"/>
            </a:xfrm>
          </p:grpSpPr>
          <p:sp>
            <p:nvSpPr>
              <p:cNvPr id="60" name="Freeform 42"/>
              <p:cNvSpPr>
                <a:spLocks noEditPoints="1"/>
              </p:cNvSpPr>
              <p:nvPr/>
            </p:nvSpPr>
            <p:spPr bwMode="auto">
              <a:xfrm>
                <a:off x="1" y="4171566"/>
                <a:ext cx="9159873" cy="698601"/>
              </a:xfrm>
              <a:custGeom>
                <a:avLst/>
                <a:gdLst/>
                <a:ahLst/>
                <a:cxnLst>
                  <a:cxn ang="0">
                    <a:pos x="2415" y="88"/>
                  </a:cxn>
                  <a:cxn ang="0">
                    <a:pos x="0" y="88"/>
                  </a:cxn>
                  <a:cxn ang="0">
                    <a:pos x="0" y="102"/>
                  </a:cxn>
                  <a:cxn ang="0">
                    <a:pos x="2202" y="102"/>
                  </a:cxn>
                  <a:cxn ang="0">
                    <a:pos x="2415" y="88"/>
                  </a:cxn>
                  <a:cxn ang="0">
                    <a:pos x="2415" y="88"/>
                  </a:cxn>
                  <a:cxn ang="0">
                    <a:pos x="2415" y="88"/>
                  </a:cxn>
                  <a:cxn ang="0">
                    <a:pos x="2415" y="88"/>
                  </a:cxn>
                  <a:cxn ang="0">
                    <a:pos x="2881" y="0"/>
                  </a:cxn>
                  <a:cxn ang="0">
                    <a:pos x="2855" y="0"/>
                  </a:cxn>
                  <a:cxn ang="0">
                    <a:pos x="2855" y="88"/>
                  </a:cxn>
                  <a:cxn ang="0">
                    <a:pos x="2415" y="88"/>
                  </a:cxn>
                  <a:cxn ang="0">
                    <a:pos x="2415" y="88"/>
                  </a:cxn>
                  <a:cxn ang="0">
                    <a:pos x="2768" y="220"/>
                  </a:cxn>
                  <a:cxn ang="0">
                    <a:pos x="2881" y="220"/>
                  </a:cxn>
                  <a:cxn ang="0">
                    <a:pos x="2881" y="0"/>
                  </a:cxn>
                </a:cxnLst>
                <a:rect l="0" t="0" r="r" b="b"/>
                <a:pathLst>
                  <a:path w="2881" h="220">
                    <a:moveTo>
                      <a:pt x="2415" y="88"/>
                    </a:moveTo>
                    <a:cubicBezTo>
                      <a:pt x="0" y="88"/>
                      <a:pt x="0" y="88"/>
                      <a:pt x="0" y="88"/>
                    </a:cubicBezTo>
                    <a:cubicBezTo>
                      <a:pt x="0" y="102"/>
                      <a:pt x="0" y="102"/>
                      <a:pt x="0" y="102"/>
                    </a:cubicBezTo>
                    <a:cubicBezTo>
                      <a:pt x="2202" y="102"/>
                      <a:pt x="2202" y="102"/>
                      <a:pt x="2202" y="102"/>
                    </a:cubicBezTo>
                    <a:cubicBezTo>
                      <a:pt x="2341" y="102"/>
                      <a:pt x="2386" y="99"/>
                      <a:pt x="2415" y="88"/>
                    </a:cubicBezTo>
                    <a:cubicBezTo>
                      <a:pt x="2415" y="88"/>
                      <a:pt x="2415" y="88"/>
                      <a:pt x="2415" y="88"/>
                    </a:cubicBezTo>
                    <a:cubicBezTo>
                      <a:pt x="2415" y="88"/>
                      <a:pt x="2415" y="88"/>
                      <a:pt x="2415" y="88"/>
                    </a:cubicBezTo>
                    <a:cubicBezTo>
                      <a:pt x="2415" y="88"/>
                      <a:pt x="2415" y="88"/>
                      <a:pt x="2415" y="88"/>
                    </a:cubicBezTo>
                    <a:moveTo>
                      <a:pt x="2881" y="0"/>
                    </a:moveTo>
                    <a:cubicBezTo>
                      <a:pt x="2855" y="0"/>
                      <a:pt x="2855" y="0"/>
                      <a:pt x="2855" y="0"/>
                    </a:cubicBezTo>
                    <a:cubicBezTo>
                      <a:pt x="2855" y="88"/>
                      <a:pt x="2855" y="88"/>
                      <a:pt x="2855" y="88"/>
                    </a:cubicBezTo>
                    <a:cubicBezTo>
                      <a:pt x="2415" y="88"/>
                      <a:pt x="2415" y="88"/>
                      <a:pt x="2415" y="88"/>
                    </a:cubicBezTo>
                    <a:cubicBezTo>
                      <a:pt x="2415" y="88"/>
                      <a:pt x="2415" y="88"/>
                      <a:pt x="2415" y="88"/>
                    </a:cubicBezTo>
                    <a:cubicBezTo>
                      <a:pt x="2489" y="148"/>
                      <a:pt x="2587" y="220"/>
                      <a:pt x="2768" y="220"/>
                    </a:cubicBezTo>
                    <a:cubicBezTo>
                      <a:pt x="2812" y="220"/>
                      <a:pt x="2881" y="220"/>
                      <a:pt x="2881" y="220"/>
                    </a:cubicBezTo>
                    <a:cubicBezTo>
                      <a:pt x="2881" y="0"/>
                      <a:pt x="2881" y="0"/>
                      <a:pt x="2881" y="0"/>
                    </a:cubicBezTo>
                  </a:path>
                </a:pathLst>
              </a:custGeom>
              <a:solidFill>
                <a:srgbClr val="BFBFBF"/>
              </a:solidFill>
              <a:ln w="9525">
                <a:noFill/>
                <a:round/>
                <a:headEnd/>
                <a:tailEnd/>
              </a:ln>
            </p:spPr>
            <p:txBody>
              <a:bodyPr/>
              <a:lstStyle/>
              <a:p>
                <a:endParaRPr lang="en-AU"/>
              </a:p>
            </p:txBody>
          </p:sp>
          <p:sp>
            <p:nvSpPr>
              <p:cNvPr id="62" name="Freeform 43"/>
              <p:cNvSpPr>
                <a:spLocks noEditPoints="1"/>
              </p:cNvSpPr>
              <p:nvPr/>
            </p:nvSpPr>
            <p:spPr bwMode="auto">
              <a:xfrm>
                <a:off x="1" y="4124455"/>
                <a:ext cx="9077765" cy="327091"/>
              </a:xfrm>
              <a:custGeom>
                <a:avLst/>
                <a:gdLst/>
                <a:ahLst/>
                <a:cxnLst>
                  <a:cxn ang="0">
                    <a:pos x="2855" y="15"/>
                  </a:cxn>
                  <a:cxn ang="0">
                    <a:pos x="2773" y="15"/>
                  </a:cxn>
                  <a:cxn ang="0">
                    <a:pos x="2415" y="103"/>
                  </a:cxn>
                  <a:cxn ang="0">
                    <a:pos x="2855" y="103"/>
                  </a:cxn>
                  <a:cxn ang="0">
                    <a:pos x="2855" y="15"/>
                  </a:cxn>
                  <a:cxn ang="0">
                    <a:pos x="2075" y="0"/>
                  </a:cxn>
                  <a:cxn ang="0">
                    <a:pos x="0" y="0"/>
                  </a:cxn>
                  <a:cxn ang="0">
                    <a:pos x="0" y="103"/>
                  </a:cxn>
                  <a:cxn ang="0">
                    <a:pos x="2415" y="103"/>
                  </a:cxn>
                  <a:cxn ang="0">
                    <a:pos x="2075" y="0"/>
                  </a:cxn>
                </a:cxnLst>
                <a:rect l="0" t="0" r="r" b="b"/>
                <a:pathLst>
                  <a:path w="2855" h="103">
                    <a:moveTo>
                      <a:pt x="2855" y="15"/>
                    </a:moveTo>
                    <a:cubicBezTo>
                      <a:pt x="2773" y="15"/>
                      <a:pt x="2773" y="15"/>
                      <a:pt x="2773" y="15"/>
                    </a:cubicBezTo>
                    <a:cubicBezTo>
                      <a:pt x="2555" y="15"/>
                      <a:pt x="2475" y="80"/>
                      <a:pt x="2415" y="103"/>
                    </a:cubicBezTo>
                    <a:cubicBezTo>
                      <a:pt x="2855" y="103"/>
                      <a:pt x="2855" y="103"/>
                      <a:pt x="2855" y="103"/>
                    </a:cubicBezTo>
                    <a:cubicBezTo>
                      <a:pt x="2855" y="15"/>
                      <a:pt x="2855" y="15"/>
                      <a:pt x="2855" y="15"/>
                    </a:cubicBezTo>
                    <a:moveTo>
                      <a:pt x="2075" y="0"/>
                    </a:moveTo>
                    <a:cubicBezTo>
                      <a:pt x="0" y="0"/>
                      <a:pt x="0" y="0"/>
                      <a:pt x="0" y="0"/>
                    </a:cubicBezTo>
                    <a:cubicBezTo>
                      <a:pt x="0" y="103"/>
                      <a:pt x="0" y="103"/>
                      <a:pt x="0" y="103"/>
                    </a:cubicBezTo>
                    <a:cubicBezTo>
                      <a:pt x="2415" y="103"/>
                      <a:pt x="2415" y="103"/>
                      <a:pt x="2415" y="103"/>
                    </a:cubicBezTo>
                    <a:cubicBezTo>
                      <a:pt x="2342" y="43"/>
                      <a:pt x="2220" y="0"/>
                      <a:pt x="2075" y="0"/>
                    </a:cubicBezTo>
                  </a:path>
                </a:pathLst>
              </a:custGeom>
              <a:solidFill>
                <a:schemeClr val="accent2">
                  <a:lumMod val="75000"/>
                </a:schemeClr>
              </a:solidFill>
              <a:ln w="9525">
                <a:noFill/>
                <a:round/>
                <a:headEnd/>
                <a:tailEnd/>
              </a:ln>
            </p:spPr>
            <p:txBody>
              <a:bodyPr/>
              <a:lstStyle/>
              <a:p>
                <a:endParaRPr lang="en-AU"/>
              </a:p>
            </p:txBody>
          </p:sp>
          <p:sp>
            <p:nvSpPr>
              <p:cNvPr id="63" name="Freeform 44"/>
              <p:cNvSpPr>
                <a:spLocks/>
              </p:cNvSpPr>
              <p:nvPr/>
            </p:nvSpPr>
            <p:spPr bwMode="auto">
              <a:xfrm>
                <a:off x="1" y="4171566"/>
                <a:ext cx="7677872" cy="324399"/>
              </a:xfrm>
              <a:custGeom>
                <a:avLst/>
                <a:gdLst/>
                <a:ahLst/>
                <a:cxnLst>
                  <a:cxn ang="0">
                    <a:pos x="2415" y="88"/>
                  </a:cxn>
                  <a:cxn ang="0">
                    <a:pos x="2075" y="0"/>
                  </a:cxn>
                  <a:cxn ang="0">
                    <a:pos x="0" y="0"/>
                  </a:cxn>
                  <a:cxn ang="0">
                    <a:pos x="0" y="102"/>
                  </a:cxn>
                  <a:cxn ang="0">
                    <a:pos x="2202" y="102"/>
                  </a:cxn>
                  <a:cxn ang="0">
                    <a:pos x="2415" y="88"/>
                  </a:cxn>
                </a:cxnLst>
                <a:rect l="0" t="0" r="r" b="b"/>
                <a:pathLst>
                  <a:path w="2415" h="102">
                    <a:moveTo>
                      <a:pt x="2415" y="88"/>
                    </a:moveTo>
                    <a:cubicBezTo>
                      <a:pt x="2333" y="41"/>
                      <a:pt x="2220" y="0"/>
                      <a:pt x="2075" y="0"/>
                    </a:cubicBezTo>
                    <a:cubicBezTo>
                      <a:pt x="0" y="0"/>
                      <a:pt x="0" y="0"/>
                      <a:pt x="0" y="0"/>
                    </a:cubicBezTo>
                    <a:cubicBezTo>
                      <a:pt x="0" y="102"/>
                      <a:pt x="0" y="102"/>
                      <a:pt x="0" y="102"/>
                    </a:cubicBezTo>
                    <a:cubicBezTo>
                      <a:pt x="2202" y="102"/>
                      <a:pt x="2202" y="102"/>
                      <a:pt x="2202" y="102"/>
                    </a:cubicBezTo>
                    <a:cubicBezTo>
                      <a:pt x="2341" y="102"/>
                      <a:pt x="2386" y="99"/>
                      <a:pt x="2415" y="88"/>
                    </a:cubicBezTo>
                  </a:path>
                </a:pathLst>
              </a:custGeom>
              <a:solidFill>
                <a:srgbClr val="00313C"/>
              </a:solidFill>
              <a:ln w="9525">
                <a:noFill/>
                <a:round/>
                <a:headEnd/>
                <a:tailEnd/>
              </a:ln>
            </p:spPr>
            <p:txBody>
              <a:bodyPr/>
              <a:lstStyle/>
              <a:p>
                <a:endParaRPr lang="en-AU"/>
              </a:p>
            </p:txBody>
          </p:sp>
          <p:sp>
            <p:nvSpPr>
              <p:cNvPr id="64" name="Freeform 45"/>
              <p:cNvSpPr>
                <a:spLocks/>
              </p:cNvSpPr>
              <p:nvPr/>
            </p:nvSpPr>
            <p:spPr bwMode="auto">
              <a:xfrm>
                <a:off x="7677873" y="4171566"/>
                <a:ext cx="1482002" cy="648796"/>
              </a:xfrm>
              <a:custGeom>
                <a:avLst/>
                <a:gdLst/>
                <a:ahLst/>
                <a:cxnLst>
                  <a:cxn ang="0">
                    <a:pos x="358" y="0"/>
                  </a:cxn>
                  <a:cxn ang="0">
                    <a:pos x="0" y="88"/>
                  </a:cxn>
                  <a:cxn ang="0">
                    <a:pos x="353" y="204"/>
                  </a:cxn>
                  <a:cxn ang="0">
                    <a:pos x="466" y="204"/>
                  </a:cxn>
                  <a:cxn ang="0">
                    <a:pos x="466" y="0"/>
                  </a:cxn>
                  <a:cxn ang="0">
                    <a:pos x="358" y="0"/>
                  </a:cxn>
                </a:cxnLst>
                <a:rect l="0" t="0" r="r" b="b"/>
                <a:pathLst>
                  <a:path w="466" h="204">
                    <a:moveTo>
                      <a:pt x="358" y="0"/>
                    </a:moveTo>
                    <a:cubicBezTo>
                      <a:pt x="140" y="0"/>
                      <a:pt x="60" y="65"/>
                      <a:pt x="0" y="88"/>
                    </a:cubicBezTo>
                    <a:cubicBezTo>
                      <a:pt x="96" y="142"/>
                      <a:pt x="172" y="204"/>
                      <a:pt x="353" y="204"/>
                    </a:cubicBezTo>
                    <a:cubicBezTo>
                      <a:pt x="397" y="204"/>
                      <a:pt x="466" y="204"/>
                      <a:pt x="466" y="204"/>
                    </a:cubicBezTo>
                    <a:cubicBezTo>
                      <a:pt x="466" y="0"/>
                      <a:pt x="466" y="0"/>
                      <a:pt x="466" y="0"/>
                    </a:cubicBezTo>
                    <a:lnTo>
                      <a:pt x="358" y="0"/>
                    </a:lnTo>
                    <a:close/>
                  </a:path>
                </a:pathLst>
              </a:custGeom>
              <a:solidFill>
                <a:srgbClr val="FFFFFF"/>
              </a:solidFill>
              <a:ln w="9525">
                <a:noFill/>
                <a:round/>
                <a:headEnd/>
                <a:tailEnd/>
              </a:ln>
            </p:spPr>
            <p:txBody>
              <a:bodyPr/>
              <a:lstStyle/>
              <a:p>
                <a:endParaRPr lang="en-AU"/>
              </a:p>
            </p:txBody>
          </p:sp>
        </p:grpSp>
        <p:pic>
          <p:nvPicPr>
            <p:cNvPr id="46" name="Picture 78"/>
            <p:cNvPicPr>
              <a:picLocks noChangeAspect="1" noChangeArrowheads="1"/>
            </p:cNvPicPr>
            <p:nvPr userDrawn="1"/>
          </p:nvPicPr>
          <p:blipFill>
            <a:blip r:embed="rId2" cstate="print"/>
            <a:srcRect/>
            <a:stretch>
              <a:fillRect/>
            </a:stretch>
          </p:blipFill>
          <p:spPr bwMode="auto">
            <a:xfrm>
              <a:off x="8301816" y="4256808"/>
              <a:ext cx="489038" cy="489038"/>
            </a:xfrm>
            <a:prstGeom prst="rect">
              <a:avLst/>
            </a:prstGeom>
            <a:noFill/>
            <a:ln w="9525">
              <a:noFill/>
              <a:miter lim="800000"/>
              <a:headEnd/>
              <a:tailEnd/>
            </a:ln>
          </p:spPr>
        </p:pic>
        <p:grpSp>
          <p:nvGrpSpPr>
            <p:cNvPr id="47" name="Group 19"/>
            <p:cNvGrpSpPr/>
            <p:nvPr userDrawn="1"/>
          </p:nvGrpSpPr>
          <p:grpSpPr>
            <a:xfrm>
              <a:off x="359397" y="4355630"/>
              <a:ext cx="612558" cy="71438"/>
              <a:chOff x="3495675" y="5969000"/>
              <a:chExt cx="814388" cy="95250"/>
            </a:xfrm>
            <a:solidFill>
              <a:schemeClr val="accent1"/>
            </a:solidFill>
          </p:grpSpPr>
          <p:sp>
            <p:nvSpPr>
              <p:cNvPr id="48"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49"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50"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solidFill>
                <a:schemeClr val="bg1"/>
              </a:solidFill>
              <a:ln>
                <a:noFill/>
              </a:ln>
            </p:spPr>
            <p:txBody>
              <a:bodyPr/>
              <a:lstStyle/>
              <a:p>
                <a:pPr>
                  <a:defRPr/>
                </a:pPr>
                <a:endParaRPr lang="en-AU"/>
              </a:p>
            </p:txBody>
          </p:sp>
          <p:sp>
            <p:nvSpPr>
              <p:cNvPr id="51" name="Oval 29"/>
              <p:cNvSpPr>
                <a:spLocks noChangeArrowheads="1"/>
              </p:cNvSpPr>
              <p:nvPr/>
            </p:nvSpPr>
            <p:spPr bwMode="auto">
              <a:xfrm>
                <a:off x="3819525" y="6042025"/>
                <a:ext cx="19050" cy="22225"/>
              </a:xfrm>
              <a:prstGeom prst="ellipse">
                <a:avLst/>
              </a:prstGeom>
              <a:solidFill>
                <a:schemeClr val="bg1"/>
              </a:solidFill>
              <a:ln>
                <a:noFill/>
              </a:ln>
            </p:spPr>
            <p:txBody>
              <a:bodyPr/>
              <a:lstStyle/>
              <a:p>
                <a:pPr>
                  <a:defRPr/>
                </a:pPr>
                <a:endParaRPr lang="en-AU"/>
              </a:p>
            </p:txBody>
          </p:sp>
          <p:sp>
            <p:nvSpPr>
              <p:cNvPr id="52"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solidFill>
                <a:schemeClr val="bg1"/>
              </a:solidFill>
              <a:ln>
                <a:noFill/>
              </a:ln>
            </p:spPr>
            <p:txBody>
              <a:bodyPr/>
              <a:lstStyle/>
              <a:p>
                <a:pPr>
                  <a:defRPr/>
                </a:pPr>
                <a:endParaRPr lang="en-AU"/>
              </a:p>
            </p:txBody>
          </p:sp>
          <p:sp>
            <p:nvSpPr>
              <p:cNvPr id="53"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solidFill>
                <a:schemeClr val="bg1"/>
              </a:solidFill>
              <a:ln>
                <a:noFill/>
              </a:ln>
            </p:spPr>
            <p:txBody>
              <a:bodyPr/>
              <a:lstStyle/>
              <a:p>
                <a:pPr>
                  <a:defRPr/>
                </a:pPr>
                <a:endParaRPr lang="en-AU"/>
              </a:p>
            </p:txBody>
          </p:sp>
          <p:sp>
            <p:nvSpPr>
              <p:cNvPr id="54"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solidFill>
                <a:schemeClr val="bg1"/>
              </a:solidFill>
              <a:ln>
                <a:noFill/>
              </a:ln>
            </p:spPr>
            <p:txBody>
              <a:bodyPr/>
              <a:lstStyle/>
              <a:p>
                <a:pPr>
                  <a:defRPr/>
                </a:pPr>
                <a:endParaRPr lang="en-AU"/>
              </a:p>
            </p:txBody>
          </p:sp>
          <p:sp>
            <p:nvSpPr>
              <p:cNvPr id="55"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solidFill>
                <a:schemeClr val="bg1"/>
              </a:solidFill>
              <a:ln>
                <a:noFill/>
              </a:ln>
            </p:spPr>
            <p:txBody>
              <a:bodyPr/>
              <a:lstStyle/>
              <a:p>
                <a:pPr>
                  <a:defRPr/>
                </a:pPr>
                <a:endParaRPr lang="en-AU"/>
              </a:p>
            </p:txBody>
          </p:sp>
          <p:sp>
            <p:nvSpPr>
              <p:cNvPr id="56"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solidFill>
                <a:schemeClr val="bg1"/>
              </a:solidFill>
              <a:ln>
                <a:noFill/>
              </a:ln>
            </p:spPr>
            <p:txBody>
              <a:bodyPr/>
              <a:lstStyle/>
              <a:p>
                <a:pPr>
                  <a:defRPr/>
                </a:pPr>
                <a:endParaRPr lang="en-AU"/>
              </a:p>
            </p:txBody>
          </p:sp>
          <p:sp>
            <p:nvSpPr>
              <p:cNvPr id="57" name="Oval 35"/>
              <p:cNvSpPr>
                <a:spLocks noChangeArrowheads="1"/>
              </p:cNvSpPr>
              <p:nvPr/>
            </p:nvSpPr>
            <p:spPr bwMode="auto">
              <a:xfrm>
                <a:off x="4141788" y="6042025"/>
                <a:ext cx="19050" cy="22225"/>
              </a:xfrm>
              <a:prstGeom prst="ellipse">
                <a:avLst/>
              </a:prstGeom>
              <a:solidFill>
                <a:schemeClr val="bg1"/>
              </a:solidFill>
              <a:ln>
                <a:noFill/>
              </a:ln>
            </p:spPr>
            <p:txBody>
              <a:bodyPr/>
              <a:lstStyle/>
              <a:p>
                <a:pPr>
                  <a:defRPr/>
                </a:pPr>
                <a:endParaRPr lang="en-AU"/>
              </a:p>
            </p:txBody>
          </p:sp>
          <p:sp>
            <p:nvSpPr>
              <p:cNvPr id="58"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solidFill>
                <a:schemeClr val="bg1"/>
              </a:solidFill>
              <a:ln>
                <a:noFill/>
              </a:ln>
            </p:spPr>
            <p:txBody>
              <a:bodyPr/>
              <a:lstStyle/>
              <a:p>
                <a:pPr>
                  <a:defRPr/>
                </a:pPr>
                <a:endParaRPr lang="en-AU"/>
              </a:p>
            </p:txBody>
          </p:sp>
          <p:sp>
            <p:nvSpPr>
              <p:cNvPr id="59"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solidFill>
                <a:schemeClr val="bg1"/>
              </a:solidFill>
              <a:ln>
                <a:noFill/>
              </a:ln>
            </p:spPr>
            <p:txBody>
              <a:bodyPr/>
              <a:lstStyle/>
              <a:p>
                <a:pPr>
                  <a:defRPr/>
                </a:pPr>
                <a:endParaRPr lang="en-AU"/>
              </a:p>
            </p:txBody>
          </p:sp>
        </p:grpSp>
      </p:grpSp>
      <p:sp>
        <p:nvSpPr>
          <p:cNvPr id="3" name="Subtitle 2"/>
          <p:cNvSpPr>
            <a:spLocks noGrp="1"/>
          </p:cNvSpPr>
          <p:nvPr>
            <p:ph type="subTitle" idx="1" hasCustomPrompt="1"/>
          </p:nvPr>
        </p:nvSpPr>
        <p:spPr>
          <a:xfrm>
            <a:off x="358774" y="2499742"/>
            <a:ext cx="6121438" cy="1442432"/>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358775" y="1563639"/>
            <a:ext cx="8461374" cy="639365"/>
          </a:xfrm>
        </p:spPr>
        <p:txBody>
          <a:bodyPr>
            <a:noAutofit/>
          </a:bodyPr>
          <a:lstStyle>
            <a:lvl1pPr>
              <a:defRPr sz="4400">
                <a:solidFill>
                  <a:schemeClr val="bg1"/>
                </a:solidFill>
              </a:defRPr>
            </a:lvl1pPr>
          </a:lstStyle>
          <a:p>
            <a:r>
              <a:rPr lang="en-US"/>
              <a:t>Click to edit Master title style</a:t>
            </a:r>
            <a:endParaRPr lang="en-AU" dirty="0"/>
          </a:p>
        </p:txBody>
      </p:sp>
      <p:sp>
        <p:nvSpPr>
          <p:cNvPr id="61" name="Text Placeholder 14"/>
          <p:cNvSpPr>
            <a:spLocks noGrp="1"/>
          </p:cNvSpPr>
          <p:nvPr>
            <p:ph type="body" sz="quarter" idx="18" hasCustomPrompt="1"/>
          </p:nvPr>
        </p:nvSpPr>
        <p:spPr>
          <a:xfrm>
            <a:off x="359999" y="4219470"/>
            <a:ext cx="4752000" cy="108000"/>
          </a:xfrm>
        </p:spPr>
        <p:txBody>
          <a:bodyPr anchor="ctr">
            <a:noAutofit/>
          </a:bodyPr>
          <a:lstStyle>
            <a:lvl1pPr marL="216000" marR="0" indent="-216000" algn="l" defTabSz="914400" rtl="0" eaLnBrk="1" fontAlgn="auto" latinLnBrk="0" hangingPunct="1">
              <a:lnSpc>
                <a:spcPct val="90000"/>
              </a:lnSpc>
              <a:spcBef>
                <a:spcPts val="600"/>
              </a:spcBef>
              <a:spcAft>
                <a:spcPts val="0"/>
              </a:spcAft>
              <a:buClrTx/>
              <a:buSzTx/>
              <a:buFontTx/>
              <a:buNone/>
              <a:tabLst/>
              <a:defRPr sz="1100" b="1" cap="all" baseline="0">
                <a:solidFill>
                  <a:schemeClr val="bg1"/>
                </a:solidFill>
              </a:defRPr>
            </a:lvl1pPr>
            <a:lvl2pPr marL="0" indent="0">
              <a:buFontTx/>
              <a:buNone/>
              <a:defRPr sz="1200">
                <a:solidFill>
                  <a:schemeClr val="bg2"/>
                </a:solidFill>
              </a:defRPr>
            </a:lvl2pPr>
            <a:lvl3pPr marL="0" indent="0">
              <a:buFontTx/>
              <a:buNone/>
              <a:defRPr sz="1200">
                <a:solidFill>
                  <a:schemeClr val="bg2"/>
                </a:solidFill>
              </a:defRPr>
            </a:lvl3pPr>
            <a:lvl4pPr marL="0" indent="0">
              <a:buFontTx/>
              <a:buNone/>
              <a:defRPr sz="1200">
                <a:solidFill>
                  <a:schemeClr val="bg2"/>
                </a:solidFill>
              </a:defRPr>
            </a:lvl4pPr>
            <a:lvl5pPr marL="0" indent="0">
              <a:buFontTx/>
              <a:buNone/>
              <a:defRPr sz="1200">
                <a:solidFill>
                  <a:schemeClr val="bg2"/>
                </a:solidFill>
              </a:defRPr>
            </a:lvl5pPr>
            <a:lvl6pPr marL="0" indent="0">
              <a:buFontTx/>
              <a:buNone/>
              <a:defRPr sz="1200">
                <a:solidFill>
                  <a:schemeClr val="bg2"/>
                </a:solidFill>
              </a:defRPr>
            </a:lvl6pPr>
            <a:lvl7pPr marL="0" indent="0">
              <a:buFontTx/>
              <a:buNone/>
              <a:defRPr sz="1200">
                <a:solidFill>
                  <a:schemeClr val="bg2"/>
                </a:solidFill>
              </a:defRPr>
            </a:lvl7pPr>
            <a:lvl8pPr marL="0" indent="0">
              <a:buFontTx/>
              <a:buNone/>
              <a:defRPr sz="1200">
                <a:solidFill>
                  <a:schemeClr val="bg2"/>
                </a:solidFill>
              </a:defRPr>
            </a:lvl8pPr>
            <a:lvl9pPr marL="0" indent="0">
              <a:buFontTx/>
              <a:buNone/>
              <a:defRPr sz="1200">
                <a:solidFill>
                  <a:schemeClr val="bg2"/>
                </a:solidFill>
              </a:defRPr>
            </a:lvl9pPr>
          </a:lstStyle>
          <a:p>
            <a:r>
              <a:rPr lang="en-AU" dirty="0" err="1"/>
              <a:t>Csiro</a:t>
            </a:r>
            <a:r>
              <a:rPr lang="en-AU" dirty="0"/>
              <a:t> climate science centre</a:t>
            </a:r>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fr-FR"/>
              <a:t>Martin Dix |  Climate Science Centre</a:t>
            </a:r>
            <a:endParaRPr lang="en-AU"/>
          </a:p>
        </p:txBody>
      </p:sp>
      <p:sp>
        <p:nvSpPr>
          <p:cNvPr id="10"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80961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background">
    <p:bg>
      <p:bgPr>
        <a:solidFill>
          <a:schemeClr val="accent2"/>
        </a:solidFill>
        <a:effectLst/>
      </p:bgPr>
    </p:bg>
    <p:spTree>
      <p:nvGrpSpPr>
        <p:cNvPr id="1" name=""/>
        <p:cNvGrpSpPr/>
        <p:nvPr/>
      </p:nvGrpSpPr>
      <p:grpSpPr>
        <a:xfrm>
          <a:off x="0" y="0"/>
          <a:ext cx="0" cy="0"/>
          <a:chOff x="0" y="0"/>
          <a:chExt cx="0" cy="0"/>
        </a:xfrm>
      </p:grpSpPr>
      <p:grpSp>
        <p:nvGrpSpPr>
          <p:cNvPr id="19" name="Group 18"/>
          <p:cNvGrpSpPr/>
          <p:nvPr userDrawn="1"/>
        </p:nvGrpSpPr>
        <p:grpSpPr>
          <a:xfrm>
            <a:off x="-9525" y="4538664"/>
            <a:ext cx="9169400" cy="636985"/>
            <a:chOff x="-9525" y="4538663"/>
            <a:chExt cx="9169400" cy="636985"/>
          </a:xfrm>
        </p:grpSpPr>
        <p:sp>
          <p:nvSpPr>
            <p:cNvPr id="20"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21"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22"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23"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24"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5"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6"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7"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9"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rgbClr val="00313C"/>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0"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31" name="Picture 78"/>
          <p:cNvPicPr>
            <a:picLocks noChangeAspect="1" noChangeArrowheads="1"/>
          </p:cNvPicPr>
          <p:nvPr userDrawn="1"/>
        </p:nvPicPr>
        <p:blipFill>
          <a:blip r:embed="rId2" cstate="print"/>
          <a:srcRect/>
          <a:stretch>
            <a:fillRect/>
          </a:stretch>
        </p:blipFill>
        <p:spPr bwMode="auto">
          <a:xfrm>
            <a:off x="8603656" y="4659719"/>
            <a:ext cx="324000" cy="32400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fr-FR"/>
              <a:t>Martin Dix |  Climate Science Centre</a:t>
            </a:r>
            <a:endParaRPr lang="en-AU"/>
          </a:p>
        </p:txBody>
      </p:sp>
      <p:sp>
        <p:nvSpPr>
          <p:cNvPr id="10"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46376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fr-FR"/>
              <a:t>Martin Dix |  Climate Science Centre</a:t>
            </a:r>
            <a:endParaRPr lang="en-AU"/>
          </a:p>
        </p:txBody>
      </p:sp>
      <p:sp>
        <p:nvSpPr>
          <p:cNvPr id="7"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54646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fr-FR"/>
              <a:t>Martin Dix |  Climate Science Centre</a:t>
            </a:r>
            <a:endParaRPr lang="en-AU"/>
          </a:p>
        </p:txBody>
      </p:sp>
      <p:sp>
        <p:nvSpPr>
          <p:cNvPr id="6" name="Text Placeholder 7"/>
          <p:cNvSpPr>
            <a:spLocks noGrp="1"/>
          </p:cNvSpPr>
          <p:nvPr>
            <p:ph type="body" sz="quarter" idx="13" hasCustomPrompt="1"/>
          </p:nvPr>
        </p:nvSpPr>
        <p:spPr>
          <a:xfrm>
            <a:off x="360363" y="202500"/>
            <a:ext cx="8460000" cy="639900"/>
          </a:xfrm>
        </p:spPr>
        <p:txBody>
          <a:bodyPr>
            <a:normAutofit/>
          </a:bodyPr>
          <a:lstStyle>
            <a:lvl1pPr marL="0" indent="0">
              <a:lnSpc>
                <a:spcPct val="100000"/>
              </a:lnSpc>
              <a:spcBef>
                <a:spcPts val="0"/>
              </a:spcBef>
              <a:spcAft>
                <a:spcPts val="0"/>
              </a:spcAft>
              <a:buNone/>
              <a:defRPr sz="28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59831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58775"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781550" y="951310"/>
            <a:ext cx="4038600" cy="3394472"/>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Footer Placeholder 5"/>
          <p:cNvSpPr>
            <a:spLocks noGrp="1"/>
          </p:cNvSpPr>
          <p:nvPr>
            <p:ph type="ftr" sz="quarter" idx="11"/>
          </p:nvPr>
        </p:nvSpPr>
        <p:spPr/>
        <p:txBody>
          <a:bodyPr/>
          <a:lstStyle/>
          <a:p>
            <a:r>
              <a:rPr lang="fr-FR"/>
              <a:t>Martin Dix |  Climate Science Centre</a:t>
            </a:r>
            <a:endParaRPr lang="en-AU"/>
          </a:p>
        </p:txBody>
      </p:sp>
      <p:sp>
        <p:nvSpPr>
          <p:cNvPr id="8"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0471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fr-FR"/>
              <a:t>Martin Dix |  Climate Science Centre</a:t>
            </a:r>
            <a:endParaRPr lang="en-AU"/>
          </a:p>
        </p:txBody>
      </p:sp>
      <p:sp>
        <p:nvSpPr>
          <p:cNvPr id="7"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89600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 dark background">
    <p:bg>
      <p:bgPr>
        <a:solidFill>
          <a:schemeClr val="accent2"/>
        </a:solidFill>
        <a:effectLst/>
      </p:bgPr>
    </p:bg>
    <p:spTree>
      <p:nvGrpSpPr>
        <p:cNvPr id="1" name=""/>
        <p:cNvGrpSpPr/>
        <p:nvPr/>
      </p:nvGrpSpPr>
      <p:grpSpPr>
        <a:xfrm>
          <a:off x="0" y="0"/>
          <a:ext cx="0" cy="0"/>
          <a:chOff x="0" y="0"/>
          <a:chExt cx="0" cy="0"/>
        </a:xfrm>
      </p:grpSpPr>
      <p:grpSp>
        <p:nvGrpSpPr>
          <p:cNvPr id="19" name="Group 18"/>
          <p:cNvGrpSpPr/>
          <p:nvPr userDrawn="1"/>
        </p:nvGrpSpPr>
        <p:grpSpPr>
          <a:xfrm>
            <a:off x="-9525" y="4538664"/>
            <a:ext cx="9169400" cy="636985"/>
            <a:chOff x="-9525" y="4538663"/>
            <a:chExt cx="9169400" cy="636985"/>
          </a:xfrm>
        </p:grpSpPr>
        <p:sp>
          <p:nvSpPr>
            <p:cNvPr id="20"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21"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22"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23"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24"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5"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6"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7"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9"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rgbClr val="00313C"/>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30"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31" name="Picture 78"/>
          <p:cNvPicPr>
            <a:picLocks noChangeAspect="1" noChangeArrowheads="1"/>
          </p:cNvPicPr>
          <p:nvPr userDrawn="1"/>
        </p:nvPicPr>
        <p:blipFill>
          <a:blip r:embed="rId2" cstate="print"/>
          <a:srcRect/>
          <a:stretch>
            <a:fillRect/>
          </a:stretch>
        </p:blipFill>
        <p:spPr bwMode="auto">
          <a:xfrm>
            <a:off x="8603656" y="4659719"/>
            <a:ext cx="324000" cy="32400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AU" dirty="0"/>
          </a:p>
        </p:txBody>
      </p:sp>
      <p:sp>
        <p:nvSpPr>
          <p:cNvPr id="5" name="Footer Placeholder 4"/>
          <p:cNvSpPr>
            <a:spLocks noGrp="1"/>
          </p:cNvSpPr>
          <p:nvPr>
            <p:ph type="ftr" sz="quarter" idx="11"/>
          </p:nvPr>
        </p:nvSpPr>
        <p:spPr/>
        <p:txBody>
          <a:bodyPr/>
          <a:lstStyle/>
          <a:p>
            <a:r>
              <a:rPr lang="fr-FR"/>
              <a:t>Martin Dix |  Climate Science Centre</a:t>
            </a:r>
            <a:endParaRPr lang="en-AU"/>
          </a:p>
        </p:txBody>
      </p:sp>
      <p:sp>
        <p:nvSpPr>
          <p:cNvPr id="10"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78064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r-FR"/>
              <a:t>Martin Dix |  Climate Science Centre</a:t>
            </a:r>
            <a:endParaRPr lang="en-AU"/>
          </a:p>
        </p:txBody>
      </p:sp>
      <p:sp>
        <p:nvSpPr>
          <p:cNvPr id="5"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6388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p:cNvGrpSpPr/>
          <p:nvPr userDrawn="1"/>
        </p:nvGrpSpPr>
        <p:grpSpPr>
          <a:xfrm>
            <a:off x="-9525" y="4538664"/>
            <a:ext cx="9169400" cy="636985"/>
            <a:chOff x="-9525" y="4538663"/>
            <a:chExt cx="9169400" cy="636985"/>
          </a:xfrm>
        </p:grpSpPr>
        <p:sp>
          <p:nvSpPr>
            <p:cNvPr id="34" name="AutoShape 4"/>
            <p:cNvSpPr>
              <a:spLocks noChangeAspect="1" noChangeArrowheads="1" noTextEdit="1"/>
            </p:cNvSpPr>
            <p:nvPr userDrawn="1"/>
          </p:nvSpPr>
          <p:spPr bwMode="auto">
            <a:xfrm>
              <a:off x="-7938" y="4542235"/>
              <a:ext cx="9161463" cy="601265"/>
            </a:xfrm>
            <a:prstGeom prst="rect">
              <a:avLst/>
            </a:prstGeom>
            <a:noFill/>
            <a:ln>
              <a:noFill/>
            </a:ln>
          </p:spPr>
          <p:txBody>
            <a:bodyPr/>
            <a:lstStyle/>
            <a:p>
              <a:pPr>
                <a:defRPr/>
              </a:pPr>
              <a:endParaRPr lang="en-AU"/>
            </a:p>
          </p:txBody>
        </p:sp>
        <p:sp>
          <p:nvSpPr>
            <p:cNvPr id="35" name="Rectangle 7"/>
            <p:cNvSpPr>
              <a:spLocks noChangeArrowheads="1"/>
            </p:cNvSpPr>
            <p:nvPr userDrawn="1"/>
          </p:nvSpPr>
          <p:spPr bwMode="auto">
            <a:xfrm>
              <a:off x="1588" y="4775598"/>
              <a:ext cx="9142412" cy="367903"/>
            </a:xfrm>
            <a:prstGeom prst="rect">
              <a:avLst/>
            </a:prstGeom>
            <a:noFill/>
            <a:ln>
              <a:noFill/>
            </a:ln>
          </p:spPr>
          <p:txBody>
            <a:bodyPr/>
            <a:lstStyle/>
            <a:p>
              <a:pPr>
                <a:defRPr/>
              </a:pPr>
              <a:endParaRPr lang="en-AU"/>
            </a:p>
          </p:txBody>
        </p:sp>
        <p:sp>
          <p:nvSpPr>
            <p:cNvPr id="37" name="AutoShape 81"/>
            <p:cNvSpPr>
              <a:spLocks noChangeAspect="1" noChangeArrowheads="1" noTextEdit="1"/>
            </p:cNvSpPr>
            <p:nvPr/>
          </p:nvSpPr>
          <p:spPr bwMode="auto">
            <a:xfrm>
              <a:off x="-9525" y="4538663"/>
              <a:ext cx="9169400" cy="636985"/>
            </a:xfrm>
            <a:prstGeom prst="rect">
              <a:avLst/>
            </a:prstGeom>
            <a:noFill/>
            <a:ln w="9525">
              <a:noFill/>
              <a:miter lim="800000"/>
              <a:headEnd/>
              <a:tailEnd/>
            </a:ln>
          </p:spPr>
          <p:txBody>
            <a:bodyPr/>
            <a:lstStyle/>
            <a:p>
              <a:pPr>
                <a:defRPr/>
              </a:pPr>
              <a:endParaRPr lang="en-US"/>
            </a:p>
          </p:txBody>
        </p:sp>
        <p:sp>
          <p:nvSpPr>
            <p:cNvPr id="39" name="Rectangle 84"/>
            <p:cNvSpPr>
              <a:spLocks noChangeArrowheads="1"/>
            </p:cNvSpPr>
            <p:nvPr/>
          </p:nvSpPr>
          <p:spPr bwMode="auto">
            <a:xfrm>
              <a:off x="-9525" y="4767263"/>
              <a:ext cx="9167813" cy="408385"/>
            </a:xfrm>
            <a:prstGeom prst="rect">
              <a:avLst/>
            </a:prstGeom>
            <a:noFill/>
            <a:ln w="9525">
              <a:noFill/>
              <a:miter lim="800000"/>
              <a:headEnd/>
              <a:tailEnd/>
            </a:ln>
          </p:spPr>
          <p:txBody>
            <a:bodyPr/>
            <a:lstStyle/>
            <a:p>
              <a:pPr>
                <a:defRPr/>
              </a:pPr>
              <a:endParaRPr lang="en-US"/>
            </a:p>
          </p:txBody>
        </p:sp>
        <p:sp>
          <p:nvSpPr>
            <p:cNvPr id="40" name="AutoShape 2"/>
            <p:cNvSpPr>
              <a:spLocks noChangeAspect="1" noChangeArrowheads="1" noTextEdit="1"/>
            </p:cNvSpPr>
            <p:nvPr userDrawn="1"/>
          </p:nvSpPr>
          <p:spPr bwMode="auto">
            <a:xfrm>
              <a:off x="-9525" y="4562475"/>
              <a:ext cx="91694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1" name="Rectangle 4"/>
            <p:cNvSpPr>
              <a:spLocks noChangeArrowheads="1"/>
            </p:cNvSpPr>
            <p:nvPr userDrawn="1"/>
          </p:nvSpPr>
          <p:spPr bwMode="auto">
            <a:xfrm>
              <a:off x="0" y="4794250"/>
              <a:ext cx="9150350" cy="35242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2" name="Rectangle 5"/>
            <p:cNvSpPr>
              <a:spLocks noChangeArrowheads="1"/>
            </p:cNvSpPr>
            <p:nvPr userDrawn="1"/>
          </p:nvSpPr>
          <p:spPr bwMode="auto">
            <a:xfrm>
              <a:off x="0" y="4794250"/>
              <a:ext cx="9150350" cy="35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5" name="Freeform 6"/>
            <p:cNvSpPr>
              <a:spLocks noEditPoints="1"/>
            </p:cNvSpPr>
            <p:nvPr userDrawn="1"/>
          </p:nvSpPr>
          <p:spPr bwMode="auto">
            <a:xfrm>
              <a:off x="0" y="4575175"/>
              <a:ext cx="9150350" cy="498475"/>
            </a:xfrm>
            <a:custGeom>
              <a:avLst/>
              <a:gdLst/>
              <a:ahLst/>
              <a:cxnLst>
                <a:cxn ang="0">
                  <a:pos x="2877" y="10"/>
                </a:cxn>
                <a:cxn ang="0">
                  <a:pos x="2814" y="10"/>
                </a:cxn>
                <a:cxn ang="0">
                  <a:pos x="2576" y="69"/>
                </a:cxn>
                <a:cxn ang="0">
                  <a:pos x="2877" y="69"/>
                </a:cxn>
                <a:cxn ang="0">
                  <a:pos x="2877" y="157"/>
                </a:cxn>
                <a:cxn ang="0">
                  <a:pos x="2877" y="157"/>
                </a:cxn>
                <a:cxn ang="0">
                  <a:pos x="2877" y="10"/>
                </a:cxn>
                <a:cxn ang="0">
                  <a:pos x="2349" y="0"/>
                </a:cxn>
                <a:cxn ang="0">
                  <a:pos x="0" y="0"/>
                </a:cxn>
                <a:cxn ang="0">
                  <a:pos x="0" y="69"/>
                </a:cxn>
                <a:cxn ang="0">
                  <a:pos x="2576" y="69"/>
                </a:cxn>
                <a:cxn ang="0">
                  <a:pos x="2349" y="0"/>
                </a:cxn>
              </a:cxnLst>
              <a:rect l="0" t="0" r="r" b="b"/>
              <a:pathLst>
                <a:path w="2877" h="157">
                  <a:moveTo>
                    <a:pt x="2877" y="10"/>
                  </a:moveTo>
                  <a:cubicBezTo>
                    <a:pt x="2814" y="10"/>
                    <a:pt x="2814" y="10"/>
                    <a:pt x="2814" y="10"/>
                  </a:cubicBezTo>
                  <a:cubicBezTo>
                    <a:pt x="2669" y="10"/>
                    <a:pt x="2616" y="53"/>
                    <a:pt x="2576" y="69"/>
                  </a:cubicBezTo>
                  <a:cubicBezTo>
                    <a:pt x="2877" y="69"/>
                    <a:pt x="2877" y="69"/>
                    <a:pt x="2877" y="69"/>
                  </a:cubicBezTo>
                  <a:cubicBezTo>
                    <a:pt x="2877" y="157"/>
                    <a:pt x="2877" y="157"/>
                    <a:pt x="2877" y="157"/>
                  </a:cubicBezTo>
                  <a:cubicBezTo>
                    <a:pt x="2877" y="157"/>
                    <a:pt x="2877" y="157"/>
                    <a:pt x="2877" y="157"/>
                  </a:cubicBezTo>
                  <a:cubicBezTo>
                    <a:pt x="2877" y="10"/>
                    <a:pt x="2877" y="10"/>
                    <a:pt x="2877" y="10"/>
                  </a:cubicBezTo>
                  <a:moveTo>
                    <a:pt x="2349" y="0"/>
                  </a:moveTo>
                  <a:cubicBezTo>
                    <a:pt x="0" y="0"/>
                    <a:pt x="0" y="0"/>
                    <a:pt x="0" y="0"/>
                  </a:cubicBezTo>
                  <a:cubicBezTo>
                    <a:pt x="0" y="69"/>
                    <a:pt x="0" y="69"/>
                    <a:pt x="0" y="69"/>
                  </a:cubicBezTo>
                  <a:cubicBezTo>
                    <a:pt x="2576" y="69"/>
                    <a:pt x="2576" y="69"/>
                    <a:pt x="2576" y="69"/>
                  </a:cubicBezTo>
                  <a:cubicBezTo>
                    <a:pt x="2527" y="29"/>
                    <a:pt x="2446" y="0"/>
                    <a:pt x="2349" y="0"/>
                  </a:cubicBezTo>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6" name="Freeform 7"/>
            <p:cNvSpPr>
              <a:spLocks noEditPoints="1"/>
            </p:cNvSpPr>
            <p:nvPr userDrawn="1"/>
          </p:nvSpPr>
          <p:spPr bwMode="auto">
            <a:xfrm>
              <a:off x="0" y="4794250"/>
              <a:ext cx="9150350" cy="279400"/>
            </a:xfrm>
            <a:custGeom>
              <a:avLst/>
              <a:gdLst/>
              <a:ahLst/>
              <a:cxnLst>
                <a:cxn ang="0">
                  <a:pos x="2576" y="0"/>
                </a:cxn>
                <a:cxn ang="0">
                  <a:pos x="0" y="0"/>
                </a:cxn>
                <a:cxn ang="0">
                  <a:pos x="0" y="9"/>
                </a:cxn>
                <a:cxn ang="0">
                  <a:pos x="2434" y="9"/>
                </a:cxn>
                <a:cxn ang="0">
                  <a:pos x="2576" y="0"/>
                </a:cxn>
                <a:cxn ang="0">
                  <a:pos x="2576" y="0"/>
                </a:cxn>
                <a:cxn ang="0">
                  <a:pos x="2576" y="0"/>
                </a:cxn>
                <a:cxn ang="0">
                  <a:pos x="2576" y="0"/>
                </a:cxn>
                <a:cxn ang="0">
                  <a:pos x="2877" y="0"/>
                </a:cxn>
                <a:cxn ang="0">
                  <a:pos x="2576" y="0"/>
                </a:cxn>
                <a:cxn ang="0">
                  <a:pos x="2576" y="0"/>
                </a:cxn>
                <a:cxn ang="0">
                  <a:pos x="2811" y="88"/>
                </a:cxn>
                <a:cxn ang="0">
                  <a:pos x="2877" y="88"/>
                </a:cxn>
                <a:cxn ang="0">
                  <a:pos x="2877" y="0"/>
                </a:cxn>
              </a:cxnLst>
              <a:rect l="0" t="0" r="r" b="b"/>
              <a:pathLst>
                <a:path w="2877" h="88">
                  <a:moveTo>
                    <a:pt x="2576" y="0"/>
                  </a:moveTo>
                  <a:cubicBezTo>
                    <a:pt x="0" y="0"/>
                    <a:pt x="0" y="0"/>
                    <a:pt x="0" y="0"/>
                  </a:cubicBezTo>
                  <a:cubicBezTo>
                    <a:pt x="0" y="9"/>
                    <a:pt x="0" y="9"/>
                    <a:pt x="0" y="9"/>
                  </a:cubicBezTo>
                  <a:cubicBezTo>
                    <a:pt x="2434" y="9"/>
                    <a:pt x="2434" y="9"/>
                    <a:pt x="2434" y="9"/>
                  </a:cubicBezTo>
                  <a:cubicBezTo>
                    <a:pt x="2526" y="9"/>
                    <a:pt x="2556" y="7"/>
                    <a:pt x="2576" y="0"/>
                  </a:cubicBezTo>
                  <a:cubicBezTo>
                    <a:pt x="2576" y="0"/>
                    <a:pt x="2576" y="0"/>
                    <a:pt x="2576" y="0"/>
                  </a:cubicBezTo>
                  <a:cubicBezTo>
                    <a:pt x="2576" y="0"/>
                    <a:pt x="2576" y="0"/>
                    <a:pt x="2576" y="0"/>
                  </a:cubicBezTo>
                  <a:cubicBezTo>
                    <a:pt x="2576" y="0"/>
                    <a:pt x="2576" y="0"/>
                    <a:pt x="2576" y="0"/>
                  </a:cubicBezTo>
                  <a:moveTo>
                    <a:pt x="2877" y="0"/>
                  </a:moveTo>
                  <a:cubicBezTo>
                    <a:pt x="2576" y="0"/>
                    <a:pt x="2576" y="0"/>
                    <a:pt x="2576" y="0"/>
                  </a:cubicBezTo>
                  <a:cubicBezTo>
                    <a:pt x="2576" y="0"/>
                    <a:pt x="2576" y="0"/>
                    <a:pt x="2576" y="0"/>
                  </a:cubicBezTo>
                  <a:cubicBezTo>
                    <a:pt x="2625" y="40"/>
                    <a:pt x="2691" y="88"/>
                    <a:pt x="2811" y="88"/>
                  </a:cubicBezTo>
                  <a:cubicBezTo>
                    <a:pt x="2841" y="88"/>
                    <a:pt x="2877" y="88"/>
                    <a:pt x="2877" y="88"/>
                  </a:cubicBezTo>
                  <a:cubicBezTo>
                    <a:pt x="2877" y="0"/>
                    <a:pt x="2877" y="0"/>
                    <a:pt x="2877"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7" name="Freeform 8"/>
            <p:cNvSpPr>
              <a:spLocks/>
            </p:cNvSpPr>
            <p:nvPr userDrawn="1"/>
          </p:nvSpPr>
          <p:spPr bwMode="auto">
            <a:xfrm>
              <a:off x="0" y="4606925"/>
              <a:ext cx="8193088" cy="215900"/>
            </a:xfrm>
            <a:custGeom>
              <a:avLst/>
              <a:gdLst/>
              <a:ahLst/>
              <a:cxnLst>
                <a:cxn ang="0">
                  <a:pos x="2576" y="59"/>
                </a:cxn>
                <a:cxn ang="0">
                  <a:pos x="2349" y="0"/>
                </a:cxn>
                <a:cxn ang="0">
                  <a:pos x="0" y="0"/>
                </a:cxn>
                <a:cxn ang="0">
                  <a:pos x="0" y="68"/>
                </a:cxn>
                <a:cxn ang="0">
                  <a:pos x="2434" y="68"/>
                </a:cxn>
                <a:cxn ang="0">
                  <a:pos x="2576" y="59"/>
                </a:cxn>
              </a:cxnLst>
              <a:rect l="0" t="0" r="r" b="b"/>
              <a:pathLst>
                <a:path w="2576" h="68">
                  <a:moveTo>
                    <a:pt x="2576" y="59"/>
                  </a:moveTo>
                  <a:cubicBezTo>
                    <a:pt x="2521" y="27"/>
                    <a:pt x="2446" y="0"/>
                    <a:pt x="2349" y="0"/>
                  </a:cubicBezTo>
                  <a:cubicBezTo>
                    <a:pt x="0" y="0"/>
                    <a:pt x="0" y="0"/>
                    <a:pt x="0" y="0"/>
                  </a:cubicBezTo>
                  <a:cubicBezTo>
                    <a:pt x="0" y="68"/>
                    <a:pt x="0" y="68"/>
                    <a:pt x="0" y="68"/>
                  </a:cubicBezTo>
                  <a:cubicBezTo>
                    <a:pt x="2434" y="68"/>
                    <a:pt x="2434" y="68"/>
                    <a:pt x="2434" y="68"/>
                  </a:cubicBezTo>
                  <a:cubicBezTo>
                    <a:pt x="2526" y="68"/>
                    <a:pt x="2556" y="66"/>
                    <a:pt x="2576" y="59"/>
                  </a:cubicBezTo>
                </a:path>
              </a:pathLst>
            </a:custGeom>
            <a:solidFill>
              <a:srgbClr val="00313C"/>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48" name="Freeform 9"/>
            <p:cNvSpPr>
              <a:spLocks/>
            </p:cNvSpPr>
            <p:nvPr userDrawn="1"/>
          </p:nvSpPr>
          <p:spPr bwMode="auto">
            <a:xfrm>
              <a:off x="8193088" y="4606925"/>
              <a:ext cx="957263" cy="431800"/>
            </a:xfrm>
            <a:custGeom>
              <a:avLst/>
              <a:gdLst/>
              <a:ahLst/>
              <a:cxnLst>
                <a:cxn ang="0">
                  <a:pos x="238" y="0"/>
                </a:cxn>
                <a:cxn ang="0">
                  <a:pos x="0" y="59"/>
                </a:cxn>
                <a:cxn ang="0">
                  <a:pos x="235" y="136"/>
                </a:cxn>
                <a:cxn ang="0">
                  <a:pos x="301" y="136"/>
                </a:cxn>
                <a:cxn ang="0">
                  <a:pos x="301" y="0"/>
                </a:cxn>
                <a:cxn ang="0">
                  <a:pos x="238" y="0"/>
                </a:cxn>
              </a:cxnLst>
              <a:rect l="0" t="0" r="r" b="b"/>
              <a:pathLst>
                <a:path w="301" h="136">
                  <a:moveTo>
                    <a:pt x="238" y="0"/>
                  </a:moveTo>
                  <a:cubicBezTo>
                    <a:pt x="93" y="0"/>
                    <a:pt x="40" y="43"/>
                    <a:pt x="0" y="59"/>
                  </a:cubicBezTo>
                  <a:cubicBezTo>
                    <a:pt x="64" y="95"/>
                    <a:pt x="115" y="136"/>
                    <a:pt x="235" y="136"/>
                  </a:cubicBezTo>
                  <a:cubicBezTo>
                    <a:pt x="265" y="136"/>
                    <a:pt x="301" y="136"/>
                    <a:pt x="301" y="136"/>
                  </a:cubicBezTo>
                  <a:cubicBezTo>
                    <a:pt x="301" y="0"/>
                    <a:pt x="301" y="0"/>
                    <a:pt x="301" y="0"/>
                  </a:cubicBezTo>
                  <a:lnTo>
                    <a:pt x="238"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grpSp>
      <p:pic>
        <p:nvPicPr>
          <p:cNvPr id="49" name="Picture 78"/>
          <p:cNvPicPr>
            <a:picLocks noChangeAspect="1" noChangeArrowheads="1"/>
          </p:cNvPicPr>
          <p:nvPr userDrawn="1"/>
        </p:nvPicPr>
        <p:blipFill>
          <a:blip r:embed="rId14" cstate="print"/>
          <a:srcRect/>
          <a:stretch>
            <a:fillRect/>
          </a:stretch>
        </p:blipFill>
        <p:spPr bwMode="auto">
          <a:xfrm>
            <a:off x="8603656" y="4659719"/>
            <a:ext cx="324000" cy="324000"/>
          </a:xfrm>
          <a:prstGeom prst="rect">
            <a:avLst/>
          </a:prstGeom>
          <a:noFill/>
          <a:ln w="9525">
            <a:noFill/>
            <a:miter lim="800000"/>
            <a:headEnd/>
            <a:tailEnd/>
          </a:ln>
        </p:spPr>
      </p:pic>
      <p:sp>
        <p:nvSpPr>
          <p:cNvPr id="2" name="Title Placeholder 1"/>
          <p:cNvSpPr>
            <a:spLocks noGrp="1"/>
          </p:cNvSpPr>
          <p:nvPr>
            <p:ph type="title"/>
          </p:nvPr>
        </p:nvSpPr>
        <p:spPr>
          <a:xfrm>
            <a:off x="358776" y="205980"/>
            <a:ext cx="8461374"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358778" y="951311"/>
            <a:ext cx="8461375" cy="342964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77994" y="4924512"/>
            <a:ext cx="6083845" cy="93206"/>
          </a:xfrm>
          <a:prstGeom prst="rect">
            <a:avLst/>
          </a:prstGeom>
        </p:spPr>
        <p:txBody>
          <a:bodyPr vert="horz" lIns="0" tIns="0" rIns="0" bIns="0" rtlCol="0" anchor="ctr"/>
          <a:lstStyle>
            <a:lvl1pPr algn="l">
              <a:defRPr sz="900">
                <a:solidFill>
                  <a:srgbClr val="FFFFFF"/>
                </a:solidFill>
              </a:defRPr>
            </a:lvl1pPr>
          </a:lstStyle>
          <a:p>
            <a:r>
              <a:rPr lang="fr-FR"/>
              <a:t>Martin Dix |  Climate Science Centre</a:t>
            </a:r>
            <a:endParaRPr lang="en-AU" dirty="0"/>
          </a:p>
        </p:txBody>
      </p:sp>
      <p:sp>
        <p:nvSpPr>
          <p:cNvPr id="18" name="Slide Number Placeholder 17"/>
          <p:cNvSpPr>
            <a:spLocks noGrp="1"/>
          </p:cNvSpPr>
          <p:nvPr>
            <p:ph type="sldNum" sz="quarter" idx="4"/>
          </p:nvPr>
        </p:nvSpPr>
        <p:spPr>
          <a:xfrm>
            <a:off x="330201" y="4924512"/>
            <a:ext cx="288789" cy="95510"/>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84" r:id="rId3"/>
    <p:sldLayoutId id="2147483680" r:id="rId4"/>
    <p:sldLayoutId id="2147483679" r:id="rId5"/>
    <p:sldLayoutId id="2147483661" r:id="rId6"/>
    <p:sldLayoutId id="2147483663" r:id="rId7"/>
    <p:sldLayoutId id="2147483685" r:id="rId8"/>
    <p:sldLayoutId id="2147483664" r:id="rId9"/>
    <p:sldLayoutId id="2147483667" r:id="rId10"/>
    <p:sldLayoutId id="2147483665" r:id="rId11"/>
    <p:sldLayoutId id="2147483682" r:id="rId12"/>
  </p:sldLayoutIdLst>
  <p:hf hdr="0" dt="0"/>
  <p:txStyles>
    <p:titleStyle>
      <a:lvl1pPr algn="l" defTabSz="914400" rtl="0" eaLnBrk="1" latinLnBrk="0" hangingPunct="1">
        <a:spcBef>
          <a:spcPct val="0"/>
        </a:spcBef>
        <a:buNone/>
        <a:defRPr sz="3600" b="1" kern="1200">
          <a:solidFill>
            <a:schemeClr val="accent2"/>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9"/>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12878" r="12878"/>
          <a:stretch>
            <a:fillRect/>
          </a:stretch>
        </p:blipFill>
        <p:spPr/>
      </p:pic>
      <p:sp>
        <p:nvSpPr>
          <p:cNvPr id="2" name="Title 1"/>
          <p:cNvSpPr>
            <a:spLocks noGrp="1"/>
          </p:cNvSpPr>
          <p:nvPr>
            <p:ph type="ctrTitle"/>
          </p:nvPr>
        </p:nvSpPr>
        <p:spPr>
          <a:xfrm>
            <a:off x="1091901" y="2391580"/>
            <a:ext cx="6960197" cy="1151953"/>
          </a:xfrm>
        </p:spPr>
        <p:txBody>
          <a:bodyPr>
            <a:normAutofit fontScale="90000"/>
          </a:bodyPr>
          <a:lstStyle/>
          <a:p>
            <a:pPr algn="ctr"/>
            <a:r>
              <a:rPr lang="en-AU" dirty="0"/>
              <a:t>Update on ACCESS-CM2 CMIP6 simulations</a:t>
            </a:r>
          </a:p>
        </p:txBody>
      </p:sp>
      <p:sp>
        <p:nvSpPr>
          <p:cNvPr id="18" name="Text Placeholder 17"/>
          <p:cNvSpPr>
            <a:spLocks noGrp="1"/>
          </p:cNvSpPr>
          <p:nvPr>
            <p:ph type="body" sz="quarter" idx="18"/>
          </p:nvPr>
        </p:nvSpPr>
        <p:spPr/>
        <p:txBody>
          <a:bodyPr/>
          <a:lstStyle/>
          <a:p>
            <a:r>
              <a:rPr lang="en-AU" dirty="0"/>
              <a:t>CSIRO Climate Science Centre</a:t>
            </a:r>
          </a:p>
        </p:txBody>
      </p:sp>
      <p:sp>
        <p:nvSpPr>
          <p:cNvPr id="16" name="Footer Placeholder 2"/>
          <p:cNvSpPr txBox="1">
            <a:spLocks/>
          </p:cNvSpPr>
          <p:nvPr/>
        </p:nvSpPr>
        <p:spPr bwMode="auto">
          <a:xfrm>
            <a:off x="344440" y="4653644"/>
            <a:ext cx="8042275" cy="188119"/>
          </a:xfrm>
          <a:prstGeom prst="rect">
            <a:avLst/>
          </a:prstGeom>
          <a:noFill/>
          <a:ln w="9525">
            <a:noFill/>
            <a:miter lim="800000"/>
            <a:headEnd/>
            <a:tailEnd/>
          </a:ln>
        </p:spPr>
        <p:txBody>
          <a:bodyPr lIns="0" tIns="0" rIns="0" bIns="0"/>
          <a:lstStyle/>
          <a:p>
            <a:r>
              <a:rPr lang="en-AU" sz="1600" b="1" dirty="0">
                <a:solidFill>
                  <a:schemeClr val="bg1"/>
                </a:solidFill>
                <a:latin typeface="Calibri" pitchFamily="34" charset="0"/>
              </a:rPr>
              <a:t>Martin Dix</a:t>
            </a:r>
            <a:r>
              <a:rPr lang="en-AU" sz="1600" dirty="0">
                <a:solidFill>
                  <a:schemeClr val="bg1"/>
                </a:solidFill>
                <a:latin typeface="Calibri" pitchFamily="34" charset="0"/>
              </a:rPr>
              <a:t>|  Coupled climate modelling team</a:t>
            </a:r>
            <a:endParaRPr lang="en-US" sz="1600" dirty="0">
              <a:solidFill>
                <a:schemeClr val="bg1"/>
              </a:solidFill>
              <a:latin typeface="Calibri" pitchFamily="34" charset="0"/>
            </a:endParaRPr>
          </a:p>
        </p:txBody>
      </p:sp>
    </p:spTree>
    <p:extLst>
      <p:ext uri="{BB962C8B-B14F-4D97-AF65-F5344CB8AC3E}">
        <p14:creationId xmlns:p14="http://schemas.microsoft.com/office/powerpoint/2010/main" val="1083728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37E2-703E-4D51-9F6F-86C71EDD0D7E}"/>
              </a:ext>
            </a:extLst>
          </p:cNvPr>
          <p:cNvSpPr>
            <a:spLocks noGrp="1"/>
          </p:cNvSpPr>
          <p:nvPr>
            <p:ph type="title"/>
          </p:nvPr>
        </p:nvSpPr>
        <p:spPr/>
        <p:txBody>
          <a:bodyPr/>
          <a:lstStyle/>
          <a:p>
            <a:r>
              <a:rPr lang="en-AU" dirty="0"/>
              <a:t>SSPs</a:t>
            </a:r>
          </a:p>
        </p:txBody>
      </p:sp>
      <p:sp>
        <p:nvSpPr>
          <p:cNvPr id="3" name="Footer Placeholder 2">
            <a:extLst>
              <a:ext uri="{FF2B5EF4-FFF2-40B4-BE49-F238E27FC236}">
                <a16:creationId xmlns:a16="http://schemas.microsoft.com/office/drawing/2014/main" id="{89DC208B-C5CE-43D1-B193-19FA6C16CEC4}"/>
              </a:ext>
            </a:extLst>
          </p:cNvPr>
          <p:cNvSpPr>
            <a:spLocks noGrp="1"/>
          </p:cNvSpPr>
          <p:nvPr>
            <p:ph type="ftr" sz="quarter" idx="11"/>
          </p:nvPr>
        </p:nvSpPr>
        <p:spPr/>
        <p:txBody>
          <a:bodyPr/>
          <a:lstStyle/>
          <a:p>
            <a:r>
              <a:rPr lang="en-AU"/>
              <a:t>Single Column Model  |  Martin Dix</a:t>
            </a:r>
          </a:p>
        </p:txBody>
      </p:sp>
      <p:sp>
        <p:nvSpPr>
          <p:cNvPr id="4" name="Slide Number Placeholder 3">
            <a:extLst>
              <a:ext uri="{FF2B5EF4-FFF2-40B4-BE49-F238E27FC236}">
                <a16:creationId xmlns:a16="http://schemas.microsoft.com/office/drawing/2014/main" id="{E545F585-0889-4449-96ED-7CB1586243AF}"/>
              </a:ext>
            </a:extLst>
          </p:cNvPr>
          <p:cNvSpPr>
            <a:spLocks noGrp="1"/>
          </p:cNvSpPr>
          <p:nvPr>
            <p:ph type="sldNum" sz="quarter" idx="4"/>
          </p:nvPr>
        </p:nvSpPr>
        <p:spPr/>
        <p:txBody>
          <a:bodyPr/>
          <a:lstStyle/>
          <a:p>
            <a:fld id="{2ABE124A-B5C5-46E0-B944-45307B126769}" type="slidenum">
              <a:rPr lang="en-AU" smtClean="0"/>
              <a:pPr/>
              <a:t>10</a:t>
            </a:fld>
            <a:r>
              <a:rPr lang="en-AU"/>
              <a:t>  |</a:t>
            </a:r>
            <a:endParaRPr lang="en-AU" dirty="0"/>
          </a:p>
        </p:txBody>
      </p:sp>
      <p:sp>
        <p:nvSpPr>
          <p:cNvPr id="9" name="TextBox 8">
            <a:extLst>
              <a:ext uri="{FF2B5EF4-FFF2-40B4-BE49-F238E27FC236}">
                <a16:creationId xmlns:a16="http://schemas.microsoft.com/office/drawing/2014/main" id="{B3CDD061-7809-45A2-BA25-7F7AC53792C8}"/>
              </a:ext>
            </a:extLst>
          </p:cNvPr>
          <p:cNvSpPr txBox="1"/>
          <p:nvPr/>
        </p:nvSpPr>
        <p:spPr>
          <a:xfrm>
            <a:off x="6357429" y="1014029"/>
            <a:ext cx="575350" cy="369332"/>
          </a:xfrm>
          <a:prstGeom prst="rect">
            <a:avLst/>
          </a:prstGeom>
          <a:noFill/>
        </p:spPr>
        <p:txBody>
          <a:bodyPr wrap="none" rtlCol="0">
            <a:spAutoFit/>
          </a:bodyPr>
          <a:lstStyle/>
          <a:p>
            <a:r>
              <a:rPr lang="en-AU" dirty="0"/>
              <a:t>CO2</a:t>
            </a:r>
          </a:p>
        </p:txBody>
      </p:sp>
      <p:pic>
        <p:nvPicPr>
          <p:cNvPr id="11" name="Picture 10" descr="A close up of a map&#10;&#10;Description automatically generated">
            <a:extLst>
              <a:ext uri="{FF2B5EF4-FFF2-40B4-BE49-F238E27FC236}">
                <a16:creationId xmlns:a16="http://schemas.microsoft.com/office/drawing/2014/main" id="{36BEE6DB-21DE-417E-8305-E6CAF01CA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611" y="837346"/>
            <a:ext cx="4389500" cy="3292125"/>
          </a:xfrm>
          <a:prstGeom prst="rect">
            <a:avLst/>
          </a:prstGeom>
        </p:spPr>
      </p:pic>
      <p:pic>
        <p:nvPicPr>
          <p:cNvPr id="6" name="Picture 5" descr="A close up of a map&#10;&#10;Description automatically generated">
            <a:extLst>
              <a:ext uri="{FF2B5EF4-FFF2-40B4-BE49-F238E27FC236}">
                <a16:creationId xmlns:a16="http://schemas.microsoft.com/office/drawing/2014/main" id="{6BAC9E6A-700C-4254-A86C-D992FF1B7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0" y="837345"/>
            <a:ext cx="4389500" cy="3292125"/>
          </a:xfrm>
          <a:prstGeom prst="rect">
            <a:avLst/>
          </a:prstGeom>
        </p:spPr>
      </p:pic>
      <p:sp>
        <p:nvSpPr>
          <p:cNvPr id="5" name="TextBox 4">
            <a:extLst>
              <a:ext uri="{FF2B5EF4-FFF2-40B4-BE49-F238E27FC236}">
                <a16:creationId xmlns:a16="http://schemas.microsoft.com/office/drawing/2014/main" id="{C394FD24-7B87-4CAB-801A-1286E24BB818}"/>
              </a:ext>
            </a:extLst>
          </p:cNvPr>
          <p:cNvSpPr txBox="1"/>
          <p:nvPr/>
        </p:nvSpPr>
        <p:spPr>
          <a:xfrm>
            <a:off x="6273686" y="829363"/>
            <a:ext cx="536878" cy="369332"/>
          </a:xfrm>
          <a:prstGeom prst="rect">
            <a:avLst/>
          </a:prstGeom>
          <a:noFill/>
        </p:spPr>
        <p:txBody>
          <a:bodyPr wrap="none" rtlCol="0">
            <a:spAutoFit/>
          </a:bodyPr>
          <a:lstStyle/>
          <a:p>
            <a:r>
              <a:rPr lang="en-AU" dirty="0"/>
              <a:t>CO</a:t>
            </a:r>
            <a:r>
              <a:rPr lang="en-AU" baseline="-25000" dirty="0"/>
              <a:t>2</a:t>
            </a:r>
          </a:p>
        </p:txBody>
      </p:sp>
    </p:spTree>
    <p:extLst>
      <p:ext uri="{BB962C8B-B14F-4D97-AF65-F5344CB8AC3E}">
        <p14:creationId xmlns:p14="http://schemas.microsoft.com/office/powerpoint/2010/main" val="89580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72E5-DB6D-46D0-A9C9-802E22BD9289}"/>
              </a:ext>
            </a:extLst>
          </p:cNvPr>
          <p:cNvSpPr>
            <a:spLocks noGrp="1"/>
          </p:cNvSpPr>
          <p:nvPr>
            <p:ph type="title"/>
          </p:nvPr>
        </p:nvSpPr>
        <p:spPr/>
        <p:txBody>
          <a:bodyPr/>
          <a:lstStyle/>
          <a:p>
            <a:r>
              <a:rPr lang="en-AU" dirty="0"/>
              <a:t>Idealised experiments: 1pctCO2 and 4xCO2</a:t>
            </a:r>
          </a:p>
        </p:txBody>
      </p:sp>
      <p:sp>
        <p:nvSpPr>
          <p:cNvPr id="3" name="Footer Placeholder 2">
            <a:extLst>
              <a:ext uri="{FF2B5EF4-FFF2-40B4-BE49-F238E27FC236}">
                <a16:creationId xmlns:a16="http://schemas.microsoft.com/office/drawing/2014/main" id="{706D0B86-AB25-47DF-8E02-32CF49D7A39A}"/>
              </a:ext>
            </a:extLst>
          </p:cNvPr>
          <p:cNvSpPr>
            <a:spLocks noGrp="1"/>
          </p:cNvSpPr>
          <p:nvPr>
            <p:ph type="ftr" sz="quarter" idx="11"/>
          </p:nvPr>
        </p:nvSpPr>
        <p:spPr/>
        <p:txBody>
          <a:bodyPr/>
          <a:lstStyle/>
          <a:p>
            <a:r>
              <a:rPr lang="en-AU"/>
              <a:t>Single Column Model  |  Martin Dix</a:t>
            </a:r>
          </a:p>
        </p:txBody>
      </p:sp>
      <p:sp>
        <p:nvSpPr>
          <p:cNvPr id="4" name="Slide Number Placeholder 3">
            <a:extLst>
              <a:ext uri="{FF2B5EF4-FFF2-40B4-BE49-F238E27FC236}">
                <a16:creationId xmlns:a16="http://schemas.microsoft.com/office/drawing/2014/main" id="{F0542256-4EF2-4665-A916-8C92072128FF}"/>
              </a:ext>
            </a:extLst>
          </p:cNvPr>
          <p:cNvSpPr>
            <a:spLocks noGrp="1"/>
          </p:cNvSpPr>
          <p:nvPr>
            <p:ph type="sldNum" sz="quarter" idx="4"/>
          </p:nvPr>
        </p:nvSpPr>
        <p:spPr/>
        <p:txBody>
          <a:bodyPr/>
          <a:lstStyle/>
          <a:p>
            <a:fld id="{2ABE124A-B5C5-46E0-B944-45307B126769}" type="slidenum">
              <a:rPr lang="en-AU" smtClean="0"/>
              <a:pPr/>
              <a:t>11</a:t>
            </a:fld>
            <a:r>
              <a:rPr lang="en-AU"/>
              <a:t>  |</a:t>
            </a:r>
            <a:endParaRPr lang="en-AU" dirty="0"/>
          </a:p>
        </p:txBody>
      </p:sp>
      <p:pic>
        <p:nvPicPr>
          <p:cNvPr id="8" name="Picture 7">
            <a:extLst>
              <a:ext uri="{FF2B5EF4-FFF2-40B4-BE49-F238E27FC236}">
                <a16:creationId xmlns:a16="http://schemas.microsoft.com/office/drawing/2014/main" id="{0D8FC2F5-18B1-4E33-B6DF-482AC480C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00" y="990943"/>
            <a:ext cx="4389500" cy="3292125"/>
          </a:xfrm>
          <a:prstGeom prst="rect">
            <a:avLst/>
          </a:prstGeom>
        </p:spPr>
      </p:pic>
      <p:pic>
        <p:nvPicPr>
          <p:cNvPr id="10" name="Picture 9">
            <a:extLst>
              <a:ext uri="{FF2B5EF4-FFF2-40B4-BE49-F238E27FC236}">
                <a16:creationId xmlns:a16="http://schemas.microsoft.com/office/drawing/2014/main" id="{181C23A6-2E10-4F15-A5D8-E2FCA220B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990959"/>
            <a:ext cx="4389500" cy="3292125"/>
          </a:xfrm>
          <a:prstGeom prst="rect">
            <a:avLst/>
          </a:prstGeom>
        </p:spPr>
      </p:pic>
    </p:spTree>
    <p:extLst>
      <p:ext uri="{BB962C8B-B14F-4D97-AF65-F5344CB8AC3E}">
        <p14:creationId xmlns:p14="http://schemas.microsoft.com/office/powerpoint/2010/main" val="589606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3ED9-CB34-4932-84F9-60400993ED9B}"/>
              </a:ext>
            </a:extLst>
          </p:cNvPr>
          <p:cNvSpPr>
            <a:spLocks noGrp="1"/>
          </p:cNvSpPr>
          <p:nvPr>
            <p:ph type="title"/>
          </p:nvPr>
        </p:nvSpPr>
        <p:spPr/>
        <p:txBody>
          <a:bodyPr/>
          <a:lstStyle/>
          <a:p>
            <a:r>
              <a:rPr lang="en-AU" dirty="0"/>
              <a:t>Equilibrium climate sensitivity from 4xCO2</a:t>
            </a:r>
          </a:p>
        </p:txBody>
      </p:sp>
      <p:sp>
        <p:nvSpPr>
          <p:cNvPr id="4" name="Footer Placeholder 3">
            <a:extLst>
              <a:ext uri="{FF2B5EF4-FFF2-40B4-BE49-F238E27FC236}">
                <a16:creationId xmlns:a16="http://schemas.microsoft.com/office/drawing/2014/main" id="{59D117C4-C95D-4E9B-B997-80E158FD5254}"/>
              </a:ext>
            </a:extLst>
          </p:cNvPr>
          <p:cNvSpPr>
            <a:spLocks noGrp="1"/>
          </p:cNvSpPr>
          <p:nvPr>
            <p:ph type="ftr" sz="quarter" idx="11"/>
          </p:nvPr>
        </p:nvSpPr>
        <p:spPr/>
        <p:txBody>
          <a:bodyPr/>
          <a:lstStyle/>
          <a:p>
            <a:r>
              <a:rPr lang="en-AU"/>
              <a:t>Single Column Model  |  Martin Dix</a:t>
            </a:r>
            <a:endParaRPr lang="en-AU" dirty="0"/>
          </a:p>
        </p:txBody>
      </p:sp>
      <p:sp>
        <p:nvSpPr>
          <p:cNvPr id="5" name="Slide Number Placeholder 4">
            <a:extLst>
              <a:ext uri="{FF2B5EF4-FFF2-40B4-BE49-F238E27FC236}">
                <a16:creationId xmlns:a16="http://schemas.microsoft.com/office/drawing/2014/main" id="{39C93BA0-7A1E-4C76-9003-C0052B35FA0A}"/>
              </a:ext>
            </a:extLst>
          </p:cNvPr>
          <p:cNvSpPr>
            <a:spLocks noGrp="1"/>
          </p:cNvSpPr>
          <p:nvPr>
            <p:ph type="sldNum" sz="quarter" idx="4"/>
          </p:nvPr>
        </p:nvSpPr>
        <p:spPr/>
        <p:txBody>
          <a:bodyPr/>
          <a:lstStyle/>
          <a:p>
            <a:fld id="{2ABE124A-B5C5-46E0-B944-45307B126769}" type="slidenum">
              <a:rPr lang="en-AU" smtClean="0"/>
              <a:pPr/>
              <a:t>12</a:t>
            </a:fld>
            <a:r>
              <a:rPr lang="en-AU"/>
              <a:t>  |</a:t>
            </a:r>
            <a:endParaRPr lang="en-AU" dirty="0"/>
          </a:p>
        </p:txBody>
      </p:sp>
      <p:pic>
        <p:nvPicPr>
          <p:cNvPr id="9" name="Picture 8">
            <a:extLst>
              <a:ext uri="{FF2B5EF4-FFF2-40B4-BE49-F238E27FC236}">
                <a16:creationId xmlns:a16="http://schemas.microsoft.com/office/drawing/2014/main" id="{E117B894-2CE8-4DE5-BC84-E9D5775AE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4" y="880180"/>
            <a:ext cx="4554107" cy="3036071"/>
          </a:xfrm>
          <a:prstGeom prst="rect">
            <a:avLst/>
          </a:prstGeom>
        </p:spPr>
      </p:pic>
      <p:graphicFrame>
        <p:nvGraphicFramePr>
          <p:cNvPr id="3" name="Table 5">
            <a:extLst>
              <a:ext uri="{FF2B5EF4-FFF2-40B4-BE49-F238E27FC236}">
                <a16:creationId xmlns:a16="http://schemas.microsoft.com/office/drawing/2014/main" id="{B37A9017-B5E1-4998-9602-D2340551C59A}"/>
              </a:ext>
            </a:extLst>
          </p:cNvPr>
          <p:cNvGraphicFramePr>
            <a:graphicFrameLocks noGrp="1"/>
          </p:cNvGraphicFramePr>
          <p:nvPr>
            <p:extLst>
              <p:ext uri="{D42A27DB-BD31-4B8C-83A1-F6EECF244321}">
                <p14:modId xmlns:p14="http://schemas.microsoft.com/office/powerpoint/2010/main" val="2321410932"/>
              </p:ext>
            </p:extLst>
          </p:nvPr>
        </p:nvGraphicFramePr>
        <p:xfrm>
          <a:off x="5325651" y="1489166"/>
          <a:ext cx="3112956" cy="1478280"/>
        </p:xfrm>
        <a:graphic>
          <a:graphicData uri="http://schemas.openxmlformats.org/drawingml/2006/table">
            <a:tbl>
              <a:tblPr firstRow="1" bandRow="1">
                <a:tableStyleId>{5C22544A-7EE6-4342-B048-85BDC9FD1C3A}</a:tableStyleId>
              </a:tblPr>
              <a:tblGrid>
                <a:gridCol w="1876338">
                  <a:extLst>
                    <a:ext uri="{9D8B030D-6E8A-4147-A177-3AD203B41FA5}">
                      <a16:colId xmlns:a16="http://schemas.microsoft.com/office/drawing/2014/main" val="3824621110"/>
                    </a:ext>
                  </a:extLst>
                </a:gridCol>
                <a:gridCol w="1236618">
                  <a:extLst>
                    <a:ext uri="{9D8B030D-6E8A-4147-A177-3AD203B41FA5}">
                      <a16:colId xmlns:a16="http://schemas.microsoft.com/office/drawing/2014/main" val="3737307979"/>
                    </a:ext>
                  </a:extLst>
                </a:gridCol>
              </a:tblGrid>
              <a:tr h="242225">
                <a:tc>
                  <a:txBody>
                    <a:bodyPr/>
                    <a:lstStyle/>
                    <a:p>
                      <a:r>
                        <a:rPr lang="en-AU" dirty="0"/>
                        <a:t>Model</a:t>
                      </a:r>
                    </a:p>
                  </a:txBody>
                  <a:tcPr/>
                </a:tc>
                <a:tc>
                  <a:txBody>
                    <a:bodyPr/>
                    <a:lstStyle/>
                    <a:p>
                      <a:r>
                        <a:rPr lang="en-AU" dirty="0"/>
                        <a:t>2xCO2 ECS</a:t>
                      </a:r>
                    </a:p>
                  </a:txBody>
                  <a:tcPr/>
                </a:tc>
                <a:extLst>
                  <a:ext uri="{0D108BD9-81ED-4DB2-BD59-A6C34878D82A}">
                    <a16:rowId xmlns:a16="http://schemas.microsoft.com/office/drawing/2014/main" val="990527079"/>
                  </a:ext>
                </a:extLst>
              </a:tr>
              <a:tr h="370840">
                <a:tc>
                  <a:txBody>
                    <a:bodyPr/>
                    <a:lstStyle/>
                    <a:p>
                      <a:r>
                        <a:rPr lang="en-AU" dirty="0"/>
                        <a:t>ACCESS ESM 1.5</a:t>
                      </a:r>
                    </a:p>
                  </a:txBody>
                  <a:tcPr/>
                </a:tc>
                <a:tc>
                  <a:txBody>
                    <a:bodyPr/>
                    <a:lstStyle/>
                    <a:p>
                      <a:r>
                        <a:rPr lang="en-AU" dirty="0"/>
                        <a:t>3.8</a:t>
                      </a:r>
                    </a:p>
                  </a:txBody>
                  <a:tcPr/>
                </a:tc>
                <a:extLst>
                  <a:ext uri="{0D108BD9-81ED-4DB2-BD59-A6C34878D82A}">
                    <a16:rowId xmlns:a16="http://schemas.microsoft.com/office/drawing/2014/main" val="1912825191"/>
                  </a:ext>
                </a:extLst>
              </a:tr>
              <a:tr h="370840">
                <a:tc>
                  <a:txBody>
                    <a:bodyPr/>
                    <a:lstStyle/>
                    <a:p>
                      <a:r>
                        <a:rPr lang="en-AU" dirty="0"/>
                        <a:t>ACCESS CM2</a:t>
                      </a:r>
                    </a:p>
                  </a:txBody>
                  <a:tcPr/>
                </a:tc>
                <a:tc>
                  <a:txBody>
                    <a:bodyPr/>
                    <a:lstStyle/>
                    <a:p>
                      <a:r>
                        <a:rPr lang="en-AU" dirty="0"/>
                        <a:t>4.7</a:t>
                      </a:r>
                    </a:p>
                  </a:txBody>
                  <a:tcPr/>
                </a:tc>
                <a:extLst>
                  <a:ext uri="{0D108BD9-81ED-4DB2-BD59-A6C34878D82A}">
                    <a16:rowId xmlns:a16="http://schemas.microsoft.com/office/drawing/2014/main" val="3655089666"/>
                  </a:ext>
                </a:extLst>
              </a:tr>
              <a:tr h="370840">
                <a:tc>
                  <a:txBody>
                    <a:bodyPr/>
                    <a:lstStyle/>
                    <a:p>
                      <a:r>
                        <a:rPr lang="en-AU" dirty="0"/>
                        <a:t>HadGEM3 GC3.1</a:t>
                      </a:r>
                    </a:p>
                  </a:txBody>
                  <a:tcPr/>
                </a:tc>
                <a:tc>
                  <a:txBody>
                    <a:bodyPr/>
                    <a:lstStyle/>
                    <a:p>
                      <a:r>
                        <a:rPr lang="en-AU" dirty="0"/>
                        <a:t>5.2</a:t>
                      </a:r>
                    </a:p>
                  </a:txBody>
                  <a:tcPr/>
                </a:tc>
                <a:extLst>
                  <a:ext uri="{0D108BD9-81ED-4DB2-BD59-A6C34878D82A}">
                    <a16:rowId xmlns:a16="http://schemas.microsoft.com/office/drawing/2014/main" val="3713159149"/>
                  </a:ext>
                </a:extLst>
              </a:tr>
            </a:tbl>
          </a:graphicData>
        </a:graphic>
      </p:graphicFrame>
    </p:spTree>
    <p:extLst>
      <p:ext uri="{BB962C8B-B14F-4D97-AF65-F5344CB8AC3E}">
        <p14:creationId xmlns:p14="http://schemas.microsoft.com/office/powerpoint/2010/main" val="3721642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D38937E5-1165-41F0-8EDC-8EB632CC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780" y="951315"/>
            <a:ext cx="4444370" cy="2962913"/>
          </a:xfrm>
          <a:prstGeom prst="rect">
            <a:avLst/>
          </a:prstGeom>
        </p:spPr>
      </p:pic>
      <p:sp>
        <p:nvSpPr>
          <p:cNvPr id="2" name="Title 1">
            <a:extLst>
              <a:ext uri="{FF2B5EF4-FFF2-40B4-BE49-F238E27FC236}">
                <a16:creationId xmlns:a16="http://schemas.microsoft.com/office/drawing/2014/main" id="{6B22EBFD-01D3-405A-A3BA-8B60EECF6FCC}"/>
              </a:ext>
            </a:extLst>
          </p:cNvPr>
          <p:cNvSpPr>
            <a:spLocks noGrp="1"/>
          </p:cNvSpPr>
          <p:nvPr>
            <p:ph type="title"/>
          </p:nvPr>
        </p:nvSpPr>
        <p:spPr/>
        <p:txBody>
          <a:bodyPr/>
          <a:lstStyle/>
          <a:p>
            <a:r>
              <a:rPr lang="en-AU" dirty="0"/>
              <a:t>4xCO2</a:t>
            </a:r>
          </a:p>
        </p:txBody>
      </p:sp>
      <p:sp>
        <p:nvSpPr>
          <p:cNvPr id="3" name="Content Placeholder 2">
            <a:extLst>
              <a:ext uri="{FF2B5EF4-FFF2-40B4-BE49-F238E27FC236}">
                <a16:creationId xmlns:a16="http://schemas.microsoft.com/office/drawing/2014/main" id="{FB4303EE-437D-44D8-B3CB-31A7A0178F77}"/>
              </a:ext>
            </a:extLst>
          </p:cNvPr>
          <p:cNvSpPr>
            <a:spLocks noGrp="1"/>
          </p:cNvSpPr>
          <p:nvPr>
            <p:ph idx="1"/>
          </p:nvPr>
        </p:nvSpPr>
        <p:spPr>
          <a:xfrm>
            <a:off x="358781" y="951315"/>
            <a:ext cx="4429243" cy="3429641"/>
          </a:xfrm>
        </p:spPr>
        <p:txBody>
          <a:bodyPr>
            <a:normAutofit/>
          </a:bodyPr>
          <a:lstStyle/>
          <a:p>
            <a:r>
              <a:rPr lang="en-AU" dirty="0"/>
              <a:t>NH stops warming after about 80 years. </a:t>
            </a:r>
          </a:p>
          <a:p>
            <a:r>
              <a:rPr lang="en-AU" dirty="0"/>
              <a:t>Old JULES run without ozone adjustment did the same thing (at the same time, not at the same warming)</a:t>
            </a:r>
          </a:p>
          <a:p>
            <a:r>
              <a:rPr lang="en-AU" dirty="0"/>
              <a:t>Some ocean circulation change?</a:t>
            </a:r>
          </a:p>
        </p:txBody>
      </p:sp>
      <p:sp>
        <p:nvSpPr>
          <p:cNvPr id="4" name="Footer Placeholder 3">
            <a:extLst>
              <a:ext uri="{FF2B5EF4-FFF2-40B4-BE49-F238E27FC236}">
                <a16:creationId xmlns:a16="http://schemas.microsoft.com/office/drawing/2014/main" id="{FD02E472-A379-48F1-B0DF-9F5CC1230532}"/>
              </a:ext>
            </a:extLst>
          </p:cNvPr>
          <p:cNvSpPr>
            <a:spLocks noGrp="1"/>
          </p:cNvSpPr>
          <p:nvPr>
            <p:ph type="ftr" sz="quarter" idx="11"/>
          </p:nvPr>
        </p:nvSpPr>
        <p:spPr/>
        <p:txBody>
          <a:bodyPr/>
          <a:lstStyle/>
          <a:p>
            <a:r>
              <a:rPr lang="en-AU"/>
              <a:t>Single Column Model  |  Martin Dix</a:t>
            </a:r>
            <a:endParaRPr lang="en-AU" dirty="0"/>
          </a:p>
        </p:txBody>
      </p:sp>
      <p:sp>
        <p:nvSpPr>
          <p:cNvPr id="5" name="Slide Number Placeholder 4">
            <a:extLst>
              <a:ext uri="{FF2B5EF4-FFF2-40B4-BE49-F238E27FC236}">
                <a16:creationId xmlns:a16="http://schemas.microsoft.com/office/drawing/2014/main" id="{1308C37E-BB12-4897-AAEC-1F71FCD616FB}"/>
              </a:ext>
            </a:extLst>
          </p:cNvPr>
          <p:cNvSpPr>
            <a:spLocks noGrp="1"/>
          </p:cNvSpPr>
          <p:nvPr>
            <p:ph type="sldNum" sz="quarter" idx="4"/>
          </p:nvPr>
        </p:nvSpPr>
        <p:spPr/>
        <p:txBody>
          <a:bodyPr/>
          <a:lstStyle/>
          <a:p>
            <a:fld id="{2ABE124A-B5C5-46E0-B944-45307B126769}" type="slidenum">
              <a:rPr lang="en-AU" smtClean="0"/>
              <a:pPr/>
              <a:t>13</a:t>
            </a:fld>
            <a:r>
              <a:rPr lang="en-AU"/>
              <a:t>  |</a:t>
            </a:r>
            <a:endParaRPr lang="en-AU" dirty="0"/>
          </a:p>
        </p:txBody>
      </p:sp>
      <p:pic>
        <p:nvPicPr>
          <p:cNvPr id="8" name="Picture 7" descr="A close up of a map&#10;&#10;Description automatically generated">
            <a:extLst>
              <a:ext uri="{FF2B5EF4-FFF2-40B4-BE49-F238E27FC236}">
                <a16:creationId xmlns:a16="http://schemas.microsoft.com/office/drawing/2014/main" id="{C2170FF1-803B-4AB2-9F9C-85356FD5F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36" y="622103"/>
            <a:ext cx="4389500" cy="3292125"/>
          </a:xfrm>
          <a:prstGeom prst="rect">
            <a:avLst/>
          </a:prstGeom>
        </p:spPr>
      </p:pic>
      <p:sp>
        <p:nvSpPr>
          <p:cNvPr id="9" name="TextBox 8">
            <a:extLst>
              <a:ext uri="{FF2B5EF4-FFF2-40B4-BE49-F238E27FC236}">
                <a16:creationId xmlns:a16="http://schemas.microsoft.com/office/drawing/2014/main" id="{6F2484A2-28A6-4593-8348-2E2700FBC628}"/>
              </a:ext>
            </a:extLst>
          </p:cNvPr>
          <p:cNvSpPr txBox="1"/>
          <p:nvPr/>
        </p:nvSpPr>
        <p:spPr>
          <a:xfrm>
            <a:off x="8754048" y="1524000"/>
            <a:ext cx="452845" cy="369332"/>
          </a:xfrm>
          <a:prstGeom prst="rect">
            <a:avLst/>
          </a:prstGeom>
          <a:noFill/>
        </p:spPr>
        <p:txBody>
          <a:bodyPr wrap="square" rtlCol="0">
            <a:spAutoFit/>
          </a:bodyPr>
          <a:lstStyle/>
          <a:p>
            <a:r>
              <a:rPr lang="en-AU" dirty="0"/>
              <a:t>SH</a:t>
            </a:r>
          </a:p>
        </p:txBody>
      </p:sp>
      <p:sp>
        <p:nvSpPr>
          <p:cNvPr id="10" name="TextBox 9">
            <a:extLst>
              <a:ext uri="{FF2B5EF4-FFF2-40B4-BE49-F238E27FC236}">
                <a16:creationId xmlns:a16="http://schemas.microsoft.com/office/drawing/2014/main" id="{2BA2A07C-AB36-4BC9-885B-3E6CCB86DC1E}"/>
              </a:ext>
            </a:extLst>
          </p:cNvPr>
          <p:cNvSpPr txBox="1"/>
          <p:nvPr/>
        </p:nvSpPr>
        <p:spPr>
          <a:xfrm>
            <a:off x="8725990" y="989891"/>
            <a:ext cx="477242" cy="369332"/>
          </a:xfrm>
          <a:prstGeom prst="rect">
            <a:avLst/>
          </a:prstGeom>
          <a:noFill/>
        </p:spPr>
        <p:txBody>
          <a:bodyPr wrap="square" rtlCol="0">
            <a:spAutoFit/>
          </a:bodyPr>
          <a:lstStyle/>
          <a:p>
            <a:r>
              <a:rPr lang="en-AU" dirty="0"/>
              <a:t>NH</a:t>
            </a:r>
          </a:p>
        </p:txBody>
      </p:sp>
    </p:spTree>
    <p:extLst>
      <p:ext uri="{BB962C8B-B14F-4D97-AF65-F5344CB8AC3E}">
        <p14:creationId xmlns:p14="http://schemas.microsoft.com/office/powerpoint/2010/main" val="113300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47B-6427-48AD-9F43-4DA741319FAB}"/>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5CEF9DA3-969E-4A85-B846-4843823EBBF0}"/>
              </a:ext>
            </a:extLst>
          </p:cNvPr>
          <p:cNvSpPr>
            <a:spLocks noGrp="1"/>
          </p:cNvSpPr>
          <p:nvPr>
            <p:ph idx="1"/>
          </p:nvPr>
        </p:nvSpPr>
        <p:spPr/>
        <p:txBody>
          <a:bodyPr/>
          <a:lstStyle/>
          <a:p>
            <a:r>
              <a:rPr lang="en-AU" dirty="0"/>
              <a:t>Highest priority runs are complete</a:t>
            </a:r>
          </a:p>
          <a:p>
            <a:pPr lvl="1"/>
            <a:r>
              <a:rPr lang="en-AU" dirty="0"/>
              <a:t>(except for last 90 years of </a:t>
            </a:r>
            <a:r>
              <a:rPr lang="en-AU" dirty="0" err="1"/>
              <a:t>piControl</a:t>
            </a:r>
            <a:r>
              <a:rPr lang="en-AU" dirty="0"/>
              <a:t>)</a:t>
            </a:r>
          </a:p>
          <a:p>
            <a:r>
              <a:rPr lang="en-AU" dirty="0"/>
              <a:t>Data almost ready for publishing on NCI ESG</a:t>
            </a:r>
          </a:p>
          <a:p>
            <a:r>
              <a:rPr lang="en-AU" dirty="0"/>
              <a:t>Extra ensemble members and other MIP runs will be done on </a:t>
            </a:r>
            <a:r>
              <a:rPr lang="en-AU" dirty="0" err="1"/>
              <a:t>gadi</a:t>
            </a:r>
            <a:endParaRPr lang="en-AU" dirty="0"/>
          </a:p>
          <a:p>
            <a:r>
              <a:rPr lang="en-AU" dirty="0"/>
              <a:t>We’ll release a standard configuration of model and suites on </a:t>
            </a:r>
            <a:r>
              <a:rPr lang="en-AU" dirty="0" err="1"/>
              <a:t>gadi</a:t>
            </a:r>
            <a:endParaRPr lang="en-AU" dirty="0"/>
          </a:p>
          <a:p>
            <a:pPr lvl="1"/>
            <a:r>
              <a:rPr lang="en-AU" dirty="0"/>
              <a:t>May not be bit comparable to </a:t>
            </a:r>
            <a:r>
              <a:rPr lang="en-AU" dirty="0" err="1"/>
              <a:t>rajiin</a:t>
            </a:r>
            <a:endParaRPr lang="en-AU" dirty="0"/>
          </a:p>
          <a:p>
            <a:r>
              <a:rPr lang="en-AU" dirty="0"/>
              <a:t>Some interesting differences c.f. HadGEM3-GC3.1 we need to understand</a:t>
            </a:r>
          </a:p>
        </p:txBody>
      </p:sp>
      <p:sp>
        <p:nvSpPr>
          <p:cNvPr id="4" name="Footer Placeholder 3">
            <a:extLst>
              <a:ext uri="{FF2B5EF4-FFF2-40B4-BE49-F238E27FC236}">
                <a16:creationId xmlns:a16="http://schemas.microsoft.com/office/drawing/2014/main" id="{9E45B6A7-DCFA-4B18-ADFC-F7DC8FADD4F2}"/>
              </a:ext>
            </a:extLst>
          </p:cNvPr>
          <p:cNvSpPr>
            <a:spLocks noGrp="1"/>
          </p:cNvSpPr>
          <p:nvPr>
            <p:ph type="ftr" sz="quarter" idx="11"/>
          </p:nvPr>
        </p:nvSpPr>
        <p:spPr/>
        <p:txBody>
          <a:bodyPr/>
          <a:lstStyle/>
          <a:p>
            <a:r>
              <a:rPr lang="fr-FR"/>
              <a:t>Martin Dix |  Climate Science Centre</a:t>
            </a:r>
            <a:endParaRPr lang="en-AU"/>
          </a:p>
        </p:txBody>
      </p:sp>
      <p:sp>
        <p:nvSpPr>
          <p:cNvPr id="5" name="Slide Number Placeholder 4">
            <a:extLst>
              <a:ext uri="{FF2B5EF4-FFF2-40B4-BE49-F238E27FC236}">
                <a16:creationId xmlns:a16="http://schemas.microsoft.com/office/drawing/2014/main" id="{589D9FD8-CC2E-47F6-8EFD-8019F94646BB}"/>
              </a:ext>
            </a:extLst>
          </p:cNvPr>
          <p:cNvSpPr>
            <a:spLocks noGrp="1"/>
          </p:cNvSpPr>
          <p:nvPr>
            <p:ph type="sldNum" sz="quarter" idx="4"/>
          </p:nvPr>
        </p:nvSpPr>
        <p:spPr/>
        <p:txBody>
          <a:bodyPr/>
          <a:lstStyle/>
          <a:p>
            <a:fld id="{2ABE124A-B5C5-46E0-B944-45307B126769}" type="slidenum">
              <a:rPr lang="en-AU" smtClean="0"/>
              <a:pPr/>
              <a:t>14</a:t>
            </a:fld>
            <a:r>
              <a:rPr lang="en-AU"/>
              <a:t>  |</a:t>
            </a:r>
            <a:endParaRPr lang="en-AU" dirty="0"/>
          </a:p>
        </p:txBody>
      </p:sp>
    </p:spTree>
    <p:extLst>
      <p:ext uri="{BB962C8B-B14F-4D97-AF65-F5344CB8AC3E}">
        <p14:creationId xmlns:p14="http://schemas.microsoft.com/office/powerpoint/2010/main" val="90630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7C16-EA6E-43FC-B345-CB1E69AB0893}"/>
              </a:ext>
            </a:extLst>
          </p:cNvPr>
          <p:cNvSpPr>
            <a:spLocks noGrp="1"/>
          </p:cNvSpPr>
          <p:nvPr>
            <p:ph type="title"/>
          </p:nvPr>
        </p:nvSpPr>
        <p:spPr/>
        <p:txBody>
          <a:bodyPr/>
          <a:lstStyle/>
          <a:p>
            <a:r>
              <a:rPr lang="en-AU" dirty="0"/>
              <a:t>In our last exciting episode …</a:t>
            </a:r>
          </a:p>
        </p:txBody>
      </p:sp>
      <p:sp>
        <p:nvSpPr>
          <p:cNvPr id="3" name="Content Placeholder 2">
            <a:extLst>
              <a:ext uri="{FF2B5EF4-FFF2-40B4-BE49-F238E27FC236}">
                <a16:creationId xmlns:a16="http://schemas.microsoft.com/office/drawing/2014/main" id="{78985B07-55CD-4D91-B8FD-8401B3196204}"/>
              </a:ext>
            </a:extLst>
          </p:cNvPr>
          <p:cNvSpPr>
            <a:spLocks noGrp="1"/>
          </p:cNvSpPr>
          <p:nvPr>
            <p:ph idx="1"/>
          </p:nvPr>
        </p:nvSpPr>
        <p:spPr>
          <a:xfrm>
            <a:off x="358779" y="951311"/>
            <a:ext cx="3919308" cy="3429641"/>
          </a:xfrm>
        </p:spPr>
        <p:txBody>
          <a:bodyPr/>
          <a:lstStyle/>
          <a:p>
            <a:r>
              <a:rPr lang="en-AU" dirty="0"/>
              <a:t>PI control had just been restarted because of various aerosol related issues</a:t>
            </a:r>
          </a:p>
          <a:p>
            <a:r>
              <a:rPr lang="en-AU" dirty="0"/>
              <a:t>Option 1 minimal fixes</a:t>
            </a:r>
          </a:p>
          <a:p>
            <a:r>
              <a:rPr lang="en-AU" dirty="0"/>
              <a:t>Option 3 preferred version with some extra fixes</a:t>
            </a:r>
          </a:p>
        </p:txBody>
      </p:sp>
      <p:sp>
        <p:nvSpPr>
          <p:cNvPr id="4" name="Footer Placeholder 3">
            <a:extLst>
              <a:ext uri="{FF2B5EF4-FFF2-40B4-BE49-F238E27FC236}">
                <a16:creationId xmlns:a16="http://schemas.microsoft.com/office/drawing/2014/main" id="{86BDF277-577F-4C21-B22F-F6D45ED38F42}"/>
              </a:ext>
            </a:extLst>
          </p:cNvPr>
          <p:cNvSpPr>
            <a:spLocks noGrp="1"/>
          </p:cNvSpPr>
          <p:nvPr>
            <p:ph type="ftr" sz="quarter" idx="11"/>
          </p:nvPr>
        </p:nvSpPr>
        <p:spPr/>
        <p:txBody>
          <a:bodyPr/>
          <a:lstStyle/>
          <a:p>
            <a:r>
              <a:rPr lang="fr-FR"/>
              <a:t>Martin Dix |  Climate Science Centre</a:t>
            </a:r>
            <a:endParaRPr lang="en-AU"/>
          </a:p>
        </p:txBody>
      </p:sp>
      <p:sp>
        <p:nvSpPr>
          <p:cNvPr id="5" name="Slide Number Placeholder 4">
            <a:extLst>
              <a:ext uri="{FF2B5EF4-FFF2-40B4-BE49-F238E27FC236}">
                <a16:creationId xmlns:a16="http://schemas.microsoft.com/office/drawing/2014/main" id="{F01B1AF6-D672-4B08-9319-1602D4AAD364}"/>
              </a:ext>
            </a:extLst>
          </p:cNvPr>
          <p:cNvSpPr>
            <a:spLocks noGrp="1"/>
          </p:cNvSpPr>
          <p:nvPr>
            <p:ph type="sldNum" sz="quarter" idx="4"/>
          </p:nvPr>
        </p:nvSpPr>
        <p:spPr/>
        <p:txBody>
          <a:bodyPr/>
          <a:lstStyle/>
          <a:p>
            <a:fld id="{2ABE124A-B5C5-46E0-B944-45307B126769}" type="slidenum">
              <a:rPr lang="en-AU" smtClean="0"/>
              <a:pPr/>
              <a:t>2</a:t>
            </a:fld>
            <a:r>
              <a:rPr lang="en-AU"/>
              <a:t>  |</a:t>
            </a:r>
            <a:endParaRPr lang="en-AU" dirty="0"/>
          </a:p>
        </p:txBody>
      </p:sp>
      <p:pic>
        <p:nvPicPr>
          <p:cNvPr id="6" name="Picture 5">
            <a:extLst>
              <a:ext uri="{FF2B5EF4-FFF2-40B4-BE49-F238E27FC236}">
                <a16:creationId xmlns:a16="http://schemas.microsoft.com/office/drawing/2014/main" id="{C47FDF42-20AD-42E0-81E2-F156F8FFB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650" y="845345"/>
            <a:ext cx="4389500" cy="3292125"/>
          </a:xfrm>
          <a:prstGeom prst="rect">
            <a:avLst/>
          </a:prstGeom>
        </p:spPr>
      </p:pic>
      <p:pic>
        <p:nvPicPr>
          <p:cNvPr id="7" name="Content Placeholder 9" descr="A picture containing text, book&#10;&#10;Description automatically generated">
            <a:extLst>
              <a:ext uri="{FF2B5EF4-FFF2-40B4-BE49-F238E27FC236}">
                <a16:creationId xmlns:a16="http://schemas.microsoft.com/office/drawing/2014/main" id="{3B4034D3-09B6-4740-99CA-2C8A747C22AA}"/>
              </a:ext>
            </a:extLst>
          </p:cNvPr>
          <p:cNvPicPr>
            <a:picLocks noChangeAspect="1"/>
          </p:cNvPicPr>
          <p:nvPr/>
        </p:nvPicPr>
        <p:blipFill rotWithShape="1">
          <a:blip r:embed="rId4">
            <a:extLst>
              <a:ext uri="{28A0092B-C50C-407E-A947-70E740481C1C}">
                <a14:useLocalDpi xmlns:a14="http://schemas.microsoft.com/office/drawing/2010/main" val="0"/>
              </a:ext>
            </a:extLst>
          </a:blip>
          <a:srcRect l="8521" t="10286" r="9839" b="10598"/>
          <a:stretch/>
        </p:blipFill>
        <p:spPr>
          <a:xfrm>
            <a:off x="4663400" y="951311"/>
            <a:ext cx="3924000" cy="3060000"/>
          </a:xfrm>
          <a:prstGeom prst="rect">
            <a:avLst/>
          </a:prstGeom>
        </p:spPr>
      </p:pic>
    </p:spTree>
    <p:extLst>
      <p:ext uri="{BB962C8B-B14F-4D97-AF65-F5344CB8AC3E}">
        <p14:creationId xmlns:p14="http://schemas.microsoft.com/office/powerpoint/2010/main" val="3461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1EEA-11DF-4961-8343-953678A4214C}"/>
              </a:ext>
            </a:extLst>
          </p:cNvPr>
          <p:cNvSpPr>
            <a:spLocks noGrp="1"/>
          </p:cNvSpPr>
          <p:nvPr>
            <p:ph type="title"/>
          </p:nvPr>
        </p:nvSpPr>
        <p:spPr/>
        <p:txBody>
          <a:bodyPr/>
          <a:lstStyle/>
          <a:p>
            <a:r>
              <a:rPr lang="en-AU" dirty="0"/>
              <a:t>New PI control (option 3)</a:t>
            </a:r>
          </a:p>
        </p:txBody>
      </p:sp>
      <p:sp>
        <p:nvSpPr>
          <p:cNvPr id="3" name="Footer Placeholder 2">
            <a:extLst>
              <a:ext uri="{FF2B5EF4-FFF2-40B4-BE49-F238E27FC236}">
                <a16:creationId xmlns:a16="http://schemas.microsoft.com/office/drawing/2014/main" id="{E3C0CACA-D38F-4300-AD37-C29368BD4416}"/>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04F9F0E0-D234-4513-B4F2-FDBB1974FA54}"/>
              </a:ext>
            </a:extLst>
          </p:cNvPr>
          <p:cNvSpPr>
            <a:spLocks noGrp="1"/>
          </p:cNvSpPr>
          <p:nvPr>
            <p:ph type="sldNum" sz="quarter" idx="4"/>
          </p:nvPr>
        </p:nvSpPr>
        <p:spPr/>
        <p:txBody>
          <a:bodyPr/>
          <a:lstStyle/>
          <a:p>
            <a:fld id="{2ABE124A-B5C5-46E0-B944-45307B126769}" type="slidenum">
              <a:rPr lang="en-AU" smtClean="0"/>
              <a:pPr/>
              <a:t>3</a:t>
            </a:fld>
            <a:r>
              <a:rPr lang="en-AU"/>
              <a:t>  |</a:t>
            </a:r>
            <a:endParaRPr lang="en-AU" dirty="0"/>
          </a:p>
        </p:txBody>
      </p:sp>
      <p:pic>
        <p:nvPicPr>
          <p:cNvPr id="7" name="Picture 6">
            <a:extLst>
              <a:ext uri="{FF2B5EF4-FFF2-40B4-BE49-F238E27FC236}">
                <a16:creationId xmlns:a16="http://schemas.microsoft.com/office/drawing/2014/main" id="{B5366F9F-07FA-47BE-B239-C4D30988E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78" y="854058"/>
            <a:ext cx="4096867" cy="3072650"/>
          </a:xfrm>
          <a:prstGeom prst="rect">
            <a:avLst/>
          </a:prstGeom>
        </p:spPr>
      </p:pic>
      <p:pic>
        <p:nvPicPr>
          <p:cNvPr id="11" name="Picture 10">
            <a:extLst>
              <a:ext uri="{FF2B5EF4-FFF2-40B4-BE49-F238E27FC236}">
                <a16:creationId xmlns:a16="http://schemas.microsoft.com/office/drawing/2014/main" id="{DB9CF1B5-CF86-4A87-B401-AB8BE5312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713" y="845349"/>
            <a:ext cx="4096867" cy="3072650"/>
          </a:xfrm>
          <a:prstGeom prst="rect">
            <a:avLst/>
          </a:prstGeom>
        </p:spPr>
      </p:pic>
      <p:sp>
        <p:nvSpPr>
          <p:cNvPr id="12" name="TextBox 11">
            <a:extLst>
              <a:ext uri="{FF2B5EF4-FFF2-40B4-BE49-F238E27FC236}">
                <a16:creationId xmlns:a16="http://schemas.microsoft.com/office/drawing/2014/main" id="{B5AF7D6A-04E3-4E12-88F1-CEB1D5954B3A}"/>
              </a:ext>
            </a:extLst>
          </p:cNvPr>
          <p:cNvSpPr txBox="1"/>
          <p:nvPr/>
        </p:nvSpPr>
        <p:spPr>
          <a:xfrm>
            <a:off x="2661557" y="4051923"/>
            <a:ext cx="3560847" cy="369332"/>
          </a:xfrm>
          <a:prstGeom prst="rect">
            <a:avLst/>
          </a:prstGeom>
          <a:noFill/>
        </p:spPr>
        <p:txBody>
          <a:bodyPr wrap="none" rtlCol="0">
            <a:spAutoFit/>
          </a:bodyPr>
          <a:lstStyle/>
          <a:p>
            <a:r>
              <a:rPr lang="en-AU" dirty="0"/>
              <a:t>Official CMIP6 run starts at year 950</a:t>
            </a:r>
          </a:p>
        </p:txBody>
      </p:sp>
      <p:cxnSp>
        <p:nvCxnSpPr>
          <p:cNvPr id="6" name="Straight Arrow Connector 5">
            <a:extLst>
              <a:ext uri="{FF2B5EF4-FFF2-40B4-BE49-F238E27FC236}">
                <a16:creationId xmlns:a16="http://schemas.microsoft.com/office/drawing/2014/main" id="{27F2E740-68EC-4D47-801C-C96DF613D06E}"/>
              </a:ext>
            </a:extLst>
          </p:cNvPr>
          <p:cNvCxnSpPr>
            <a:cxnSpLocks/>
          </p:cNvCxnSpPr>
          <p:nvPr/>
        </p:nvCxnSpPr>
        <p:spPr>
          <a:xfrm flipH="1" flipV="1">
            <a:off x="1898469" y="2356301"/>
            <a:ext cx="862148" cy="1695622"/>
          </a:xfrm>
          <a:prstGeom prst="straightConnector1">
            <a:avLst/>
          </a:prstGeom>
          <a:ln>
            <a:solidFill>
              <a:srgbClr val="004B87"/>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5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1EEA-11DF-4961-8343-953678A4214C}"/>
              </a:ext>
            </a:extLst>
          </p:cNvPr>
          <p:cNvSpPr>
            <a:spLocks noGrp="1"/>
          </p:cNvSpPr>
          <p:nvPr>
            <p:ph type="title"/>
          </p:nvPr>
        </p:nvSpPr>
        <p:spPr/>
        <p:txBody>
          <a:bodyPr>
            <a:normAutofit fontScale="90000"/>
          </a:bodyPr>
          <a:lstStyle/>
          <a:p>
            <a:r>
              <a:rPr lang="en-AU" dirty="0"/>
              <a:t>PI control drift compared to other CMIP6 models</a:t>
            </a:r>
          </a:p>
        </p:txBody>
      </p:sp>
      <p:sp>
        <p:nvSpPr>
          <p:cNvPr id="3" name="Footer Placeholder 2">
            <a:extLst>
              <a:ext uri="{FF2B5EF4-FFF2-40B4-BE49-F238E27FC236}">
                <a16:creationId xmlns:a16="http://schemas.microsoft.com/office/drawing/2014/main" id="{E3C0CACA-D38F-4300-AD37-C29368BD4416}"/>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04F9F0E0-D234-4513-B4F2-FDBB1974FA54}"/>
              </a:ext>
            </a:extLst>
          </p:cNvPr>
          <p:cNvSpPr>
            <a:spLocks noGrp="1"/>
          </p:cNvSpPr>
          <p:nvPr>
            <p:ph type="sldNum" sz="quarter" idx="4"/>
          </p:nvPr>
        </p:nvSpPr>
        <p:spPr/>
        <p:txBody>
          <a:bodyPr/>
          <a:lstStyle/>
          <a:p>
            <a:fld id="{2ABE124A-B5C5-46E0-B944-45307B126769}" type="slidenum">
              <a:rPr lang="en-AU" smtClean="0"/>
              <a:pPr/>
              <a:t>4</a:t>
            </a:fld>
            <a:r>
              <a:rPr lang="en-AU"/>
              <a:t>  |</a:t>
            </a:r>
            <a:endParaRPr lang="en-AU" dirty="0"/>
          </a:p>
        </p:txBody>
      </p:sp>
      <p:pic>
        <p:nvPicPr>
          <p:cNvPr id="7" name="Picture 6">
            <a:extLst>
              <a:ext uri="{FF2B5EF4-FFF2-40B4-BE49-F238E27FC236}">
                <a16:creationId xmlns:a16="http://schemas.microsoft.com/office/drawing/2014/main" id="{379C0A42-F6D3-48A7-9517-6AA76FE4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5" y="907693"/>
            <a:ext cx="4213920" cy="3160440"/>
          </a:xfrm>
          <a:prstGeom prst="rect">
            <a:avLst/>
          </a:prstGeom>
        </p:spPr>
      </p:pic>
      <p:pic>
        <p:nvPicPr>
          <p:cNvPr id="10" name="Picture 9">
            <a:extLst>
              <a:ext uri="{FF2B5EF4-FFF2-40B4-BE49-F238E27FC236}">
                <a16:creationId xmlns:a16="http://schemas.microsoft.com/office/drawing/2014/main" id="{EF25CC7A-C0A1-400F-9CB4-20A0B1ED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283" y="1035425"/>
            <a:ext cx="4096867" cy="3072650"/>
          </a:xfrm>
          <a:prstGeom prst="rect">
            <a:avLst/>
          </a:prstGeom>
        </p:spPr>
      </p:pic>
    </p:spTree>
    <p:extLst>
      <p:ext uri="{BB962C8B-B14F-4D97-AF65-F5344CB8AC3E}">
        <p14:creationId xmlns:p14="http://schemas.microsoft.com/office/powerpoint/2010/main" val="288297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1EEA-11DF-4961-8343-953678A4214C}"/>
              </a:ext>
            </a:extLst>
          </p:cNvPr>
          <p:cNvSpPr>
            <a:spLocks noGrp="1"/>
          </p:cNvSpPr>
          <p:nvPr>
            <p:ph type="title"/>
          </p:nvPr>
        </p:nvSpPr>
        <p:spPr/>
        <p:txBody>
          <a:bodyPr/>
          <a:lstStyle/>
          <a:p>
            <a:r>
              <a:rPr lang="en-AU" dirty="0"/>
              <a:t>Current status</a:t>
            </a:r>
          </a:p>
        </p:txBody>
      </p:sp>
      <p:sp>
        <p:nvSpPr>
          <p:cNvPr id="3" name="Footer Placeholder 2">
            <a:extLst>
              <a:ext uri="{FF2B5EF4-FFF2-40B4-BE49-F238E27FC236}">
                <a16:creationId xmlns:a16="http://schemas.microsoft.com/office/drawing/2014/main" id="{E3C0CACA-D38F-4300-AD37-C29368BD4416}"/>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04F9F0E0-D234-4513-B4F2-FDBB1974FA54}"/>
              </a:ext>
            </a:extLst>
          </p:cNvPr>
          <p:cNvSpPr>
            <a:spLocks noGrp="1"/>
          </p:cNvSpPr>
          <p:nvPr>
            <p:ph type="sldNum" sz="quarter" idx="4"/>
          </p:nvPr>
        </p:nvSpPr>
        <p:spPr/>
        <p:txBody>
          <a:bodyPr/>
          <a:lstStyle/>
          <a:p>
            <a:fld id="{2ABE124A-B5C5-46E0-B944-45307B126769}" type="slidenum">
              <a:rPr lang="en-AU" smtClean="0"/>
              <a:pPr/>
              <a:t>5</a:t>
            </a:fld>
            <a:r>
              <a:rPr lang="en-AU"/>
              <a:t>  |</a:t>
            </a:r>
            <a:endParaRPr lang="en-AU" dirty="0"/>
          </a:p>
        </p:txBody>
      </p:sp>
      <p:sp>
        <p:nvSpPr>
          <p:cNvPr id="8" name="TextBox 7">
            <a:extLst>
              <a:ext uri="{FF2B5EF4-FFF2-40B4-BE49-F238E27FC236}">
                <a16:creationId xmlns:a16="http://schemas.microsoft.com/office/drawing/2014/main" id="{0550213B-1C8E-4C61-A132-64C1078B629E}"/>
              </a:ext>
            </a:extLst>
          </p:cNvPr>
          <p:cNvSpPr txBox="1"/>
          <p:nvPr/>
        </p:nvSpPr>
        <p:spPr>
          <a:xfrm>
            <a:off x="5127171" y="1379989"/>
            <a:ext cx="3984039" cy="1754326"/>
          </a:xfrm>
          <a:prstGeom prst="rect">
            <a:avLst/>
          </a:prstGeom>
          <a:noFill/>
        </p:spPr>
        <p:txBody>
          <a:bodyPr wrap="none" rtlCol="0">
            <a:spAutoFit/>
          </a:bodyPr>
          <a:lstStyle/>
          <a:p>
            <a:r>
              <a:rPr lang="en-AU" dirty="0"/>
              <a:t>In progress</a:t>
            </a:r>
          </a:p>
          <a:p>
            <a:pPr marL="285750" indent="-285750">
              <a:buFont typeface="Arial" panose="020B0604020202020204" pitchFamily="34" charset="0"/>
              <a:buChar char="•"/>
            </a:pPr>
            <a:r>
              <a:rPr lang="en-AU" dirty="0" err="1"/>
              <a:t>PIcontrol</a:t>
            </a:r>
            <a:endParaRPr lang="en-AU" dirty="0"/>
          </a:p>
          <a:p>
            <a:pPr marL="285750" indent="-285750">
              <a:buFont typeface="Arial" panose="020B0604020202020204" pitchFamily="34" charset="0"/>
              <a:buChar char="•"/>
            </a:pPr>
            <a:r>
              <a:rPr lang="en-AU" dirty="0"/>
              <a:t>Historical r2 &amp; r3</a:t>
            </a:r>
          </a:p>
          <a:p>
            <a:endParaRPr lang="en-AU" dirty="0"/>
          </a:p>
          <a:p>
            <a:r>
              <a:rPr lang="en-AU" dirty="0"/>
              <a:t>Will all complete before </a:t>
            </a:r>
            <a:r>
              <a:rPr lang="en-AU" dirty="0" err="1"/>
              <a:t>raijin</a:t>
            </a:r>
            <a:r>
              <a:rPr lang="en-AU" dirty="0"/>
              <a:t> shutdown </a:t>
            </a:r>
          </a:p>
          <a:p>
            <a:r>
              <a:rPr lang="en-AU" dirty="0"/>
              <a:t>and </a:t>
            </a:r>
            <a:r>
              <a:rPr lang="en-AU" dirty="0" err="1"/>
              <a:t>gadi</a:t>
            </a:r>
            <a:r>
              <a:rPr lang="en-AU" dirty="0"/>
              <a:t> transition</a:t>
            </a:r>
          </a:p>
        </p:txBody>
      </p:sp>
      <p:pic>
        <p:nvPicPr>
          <p:cNvPr id="7" name="Picture 6" descr="A close up of a map&#10;&#10;Description automatically generated">
            <a:extLst>
              <a:ext uri="{FF2B5EF4-FFF2-40B4-BE49-F238E27FC236}">
                <a16:creationId xmlns:a16="http://schemas.microsoft.com/office/drawing/2014/main" id="{E425EB94-8F83-4AAB-97FA-530CC04C5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35" y="673101"/>
            <a:ext cx="4740660" cy="3555495"/>
          </a:xfrm>
          <a:prstGeom prst="rect">
            <a:avLst/>
          </a:prstGeom>
        </p:spPr>
      </p:pic>
    </p:spTree>
    <p:extLst>
      <p:ext uri="{BB962C8B-B14F-4D97-AF65-F5344CB8AC3E}">
        <p14:creationId xmlns:p14="http://schemas.microsoft.com/office/powerpoint/2010/main" val="556991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1EEA-11DF-4961-8343-953678A4214C}"/>
              </a:ext>
            </a:extLst>
          </p:cNvPr>
          <p:cNvSpPr>
            <a:spLocks noGrp="1"/>
          </p:cNvSpPr>
          <p:nvPr>
            <p:ph type="title"/>
          </p:nvPr>
        </p:nvSpPr>
        <p:spPr/>
        <p:txBody>
          <a:bodyPr/>
          <a:lstStyle/>
          <a:p>
            <a:r>
              <a:rPr lang="en-AU" dirty="0"/>
              <a:t>Historical</a:t>
            </a:r>
          </a:p>
        </p:txBody>
      </p:sp>
      <p:sp>
        <p:nvSpPr>
          <p:cNvPr id="3" name="Footer Placeholder 2">
            <a:extLst>
              <a:ext uri="{FF2B5EF4-FFF2-40B4-BE49-F238E27FC236}">
                <a16:creationId xmlns:a16="http://schemas.microsoft.com/office/drawing/2014/main" id="{E3C0CACA-D38F-4300-AD37-C29368BD4416}"/>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04F9F0E0-D234-4513-B4F2-FDBB1974FA54}"/>
              </a:ext>
            </a:extLst>
          </p:cNvPr>
          <p:cNvSpPr>
            <a:spLocks noGrp="1"/>
          </p:cNvSpPr>
          <p:nvPr>
            <p:ph type="sldNum" sz="quarter" idx="4"/>
          </p:nvPr>
        </p:nvSpPr>
        <p:spPr/>
        <p:txBody>
          <a:bodyPr/>
          <a:lstStyle/>
          <a:p>
            <a:fld id="{2ABE124A-B5C5-46E0-B944-45307B126769}" type="slidenum">
              <a:rPr lang="en-AU" smtClean="0"/>
              <a:pPr/>
              <a:t>6</a:t>
            </a:fld>
            <a:r>
              <a:rPr lang="en-AU"/>
              <a:t>  |</a:t>
            </a:r>
            <a:endParaRPr lang="en-AU" dirty="0"/>
          </a:p>
        </p:txBody>
      </p:sp>
      <p:pic>
        <p:nvPicPr>
          <p:cNvPr id="6" name="Picture 5" descr="A screenshot of a cell phone&#10;&#10;Description automatically generated">
            <a:extLst>
              <a:ext uri="{FF2B5EF4-FFF2-40B4-BE49-F238E27FC236}">
                <a16:creationId xmlns:a16="http://schemas.microsoft.com/office/drawing/2014/main" id="{39C95364-51B4-411E-BE02-A4881CF9A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00" y="731131"/>
            <a:ext cx="4389500" cy="3292125"/>
          </a:xfrm>
          <a:prstGeom prst="rect">
            <a:avLst/>
          </a:prstGeom>
        </p:spPr>
      </p:pic>
      <p:pic>
        <p:nvPicPr>
          <p:cNvPr id="8" name="Picture 7">
            <a:extLst>
              <a:ext uri="{FF2B5EF4-FFF2-40B4-BE49-F238E27FC236}">
                <a16:creationId xmlns:a16="http://schemas.microsoft.com/office/drawing/2014/main" id="{C1EDCC5D-74AE-4D0A-9B6E-D83B30113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777" y="722027"/>
            <a:ext cx="4272447" cy="3204335"/>
          </a:xfrm>
          <a:prstGeom prst="rect">
            <a:avLst/>
          </a:prstGeom>
        </p:spPr>
      </p:pic>
      <p:sp>
        <p:nvSpPr>
          <p:cNvPr id="9" name="TextBox 8">
            <a:extLst>
              <a:ext uri="{FF2B5EF4-FFF2-40B4-BE49-F238E27FC236}">
                <a16:creationId xmlns:a16="http://schemas.microsoft.com/office/drawing/2014/main" id="{223659D3-B411-4091-8175-A2C820713676}"/>
              </a:ext>
            </a:extLst>
          </p:cNvPr>
          <p:cNvSpPr txBox="1"/>
          <p:nvPr/>
        </p:nvSpPr>
        <p:spPr>
          <a:xfrm>
            <a:off x="4876418" y="3863533"/>
            <a:ext cx="4389502" cy="584775"/>
          </a:xfrm>
          <a:prstGeom prst="rect">
            <a:avLst/>
          </a:prstGeom>
          <a:noFill/>
        </p:spPr>
        <p:txBody>
          <a:bodyPr wrap="square" rtlCol="0">
            <a:spAutoFit/>
          </a:bodyPr>
          <a:lstStyle/>
          <a:p>
            <a:r>
              <a:rPr lang="en-AU" sz="1600" dirty="0"/>
              <a:t>Anomalies relative to 1961-1990 mean</a:t>
            </a:r>
          </a:p>
          <a:p>
            <a:r>
              <a:rPr lang="en-AU" sz="1600" dirty="0"/>
              <a:t>Control drift over historical period removed</a:t>
            </a:r>
          </a:p>
        </p:txBody>
      </p:sp>
    </p:spTree>
    <p:extLst>
      <p:ext uri="{BB962C8B-B14F-4D97-AF65-F5344CB8AC3E}">
        <p14:creationId xmlns:p14="http://schemas.microsoft.com/office/powerpoint/2010/main" val="319675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2AA7-EC4E-456F-8B61-E8874690B93B}"/>
              </a:ext>
            </a:extLst>
          </p:cNvPr>
          <p:cNvSpPr>
            <a:spLocks noGrp="1"/>
          </p:cNvSpPr>
          <p:nvPr>
            <p:ph type="title"/>
          </p:nvPr>
        </p:nvSpPr>
        <p:spPr/>
        <p:txBody>
          <a:bodyPr>
            <a:normAutofit fontScale="90000"/>
          </a:bodyPr>
          <a:lstStyle/>
          <a:p>
            <a:r>
              <a:rPr lang="en-AU" dirty="0"/>
              <a:t> </a:t>
            </a:r>
            <a:r>
              <a:rPr lang="en-AU" sz="3100" dirty="0"/>
              <a:t>Surface air temperature error </a:t>
            </a:r>
            <a:r>
              <a:rPr lang="en-AU" sz="3100" dirty="0" err="1"/>
              <a:t>wrt</a:t>
            </a:r>
            <a:r>
              <a:rPr lang="en-AU" sz="3100" dirty="0"/>
              <a:t> </a:t>
            </a:r>
            <a:r>
              <a:rPr lang="en-AU" sz="3100" dirty="0" err="1"/>
              <a:t>ERAi</a:t>
            </a:r>
            <a:r>
              <a:rPr lang="en-AU" sz="3100" dirty="0"/>
              <a:t> (Ian Watterson)</a:t>
            </a:r>
          </a:p>
        </p:txBody>
      </p:sp>
      <p:sp>
        <p:nvSpPr>
          <p:cNvPr id="3" name="Footer Placeholder 2">
            <a:extLst>
              <a:ext uri="{FF2B5EF4-FFF2-40B4-BE49-F238E27FC236}">
                <a16:creationId xmlns:a16="http://schemas.microsoft.com/office/drawing/2014/main" id="{3D8BF2D0-CC2A-4CC1-9C3A-45709F4FEF20}"/>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E4F98B4D-DB63-4300-BE49-C078F37861A8}"/>
              </a:ext>
            </a:extLst>
          </p:cNvPr>
          <p:cNvSpPr>
            <a:spLocks noGrp="1"/>
          </p:cNvSpPr>
          <p:nvPr>
            <p:ph type="sldNum" sz="quarter" idx="4"/>
          </p:nvPr>
        </p:nvSpPr>
        <p:spPr/>
        <p:txBody>
          <a:bodyPr/>
          <a:lstStyle/>
          <a:p>
            <a:fld id="{2ABE124A-B5C5-46E0-B944-45307B126769}" type="slidenum">
              <a:rPr lang="en-AU" smtClean="0"/>
              <a:pPr/>
              <a:t>7</a:t>
            </a:fld>
            <a:r>
              <a:rPr lang="en-AU"/>
              <a:t>  |</a:t>
            </a:r>
            <a:endParaRPr lang="en-AU" dirty="0"/>
          </a:p>
        </p:txBody>
      </p:sp>
      <p:pic>
        <p:nvPicPr>
          <p:cNvPr id="5" name="Picture 4">
            <a:extLst>
              <a:ext uri="{FF2B5EF4-FFF2-40B4-BE49-F238E27FC236}">
                <a16:creationId xmlns:a16="http://schemas.microsoft.com/office/drawing/2014/main" id="{4FCD83E9-FA88-46F6-9FC8-5C4FAB772D5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40142" y="789429"/>
            <a:ext cx="5525770" cy="4191000"/>
          </a:xfrm>
          <a:prstGeom prst="rect">
            <a:avLst/>
          </a:prstGeom>
        </p:spPr>
      </p:pic>
      <p:sp>
        <p:nvSpPr>
          <p:cNvPr id="6" name="TextBox 5">
            <a:extLst>
              <a:ext uri="{FF2B5EF4-FFF2-40B4-BE49-F238E27FC236}">
                <a16:creationId xmlns:a16="http://schemas.microsoft.com/office/drawing/2014/main" id="{83A426BE-1B5A-4F36-9C9F-77C0B8049D43}"/>
              </a:ext>
            </a:extLst>
          </p:cNvPr>
          <p:cNvSpPr txBox="1"/>
          <p:nvPr/>
        </p:nvSpPr>
        <p:spPr>
          <a:xfrm>
            <a:off x="603487" y="959178"/>
            <a:ext cx="671979" cy="369332"/>
          </a:xfrm>
          <a:prstGeom prst="rect">
            <a:avLst/>
          </a:prstGeom>
          <a:noFill/>
        </p:spPr>
        <p:txBody>
          <a:bodyPr wrap="none" rtlCol="0">
            <a:spAutoFit/>
          </a:bodyPr>
          <a:lstStyle/>
          <a:p>
            <a:r>
              <a:rPr lang="en-AU" dirty="0"/>
              <a:t>ERA5</a:t>
            </a:r>
          </a:p>
        </p:txBody>
      </p:sp>
      <p:sp>
        <p:nvSpPr>
          <p:cNvPr id="7" name="TextBox 6">
            <a:extLst>
              <a:ext uri="{FF2B5EF4-FFF2-40B4-BE49-F238E27FC236}">
                <a16:creationId xmlns:a16="http://schemas.microsoft.com/office/drawing/2014/main" id="{3DD099AE-8628-4120-90D6-6B8D6858CA19}"/>
              </a:ext>
            </a:extLst>
          </p:cNvPr>
          <p:cNvSpPr txBox="1"/>
          <p:nvPr/>
        </p:nvSpPr>
        <p:spPr>
          <a:xfrm>
            <a:off x="121673" y="2209459"/>
            <a:ext cx="1229119" cy="369332"/>
          </a:xfrm>
          <a:prstGeom prst="rect">
            <a:avLst/>
          </a:prstGeom>
          <a:noFill/>
        </p:spPr>
        <p:txBody>
          <a:bodyPr wrap="none" rtlCol="0">
            <a:spAutoFit/>
          </a:bodyPr>
          <a:lstStyle/>
          <a:p>
            <a:r>
              <a:rPr lang="en-AU" dirty="0"/>
              <a:t>ACCESS 1.3</a:t>
            </a:r>
          </a:p>
        </p:txBody>
      </p:sp>
      <p:sp>
        <p:nvSpPr>
          <p:cNvPr id="8" name="TextBox 7">
            <a:extLst>
              <a:ext uri="{FF2B5EF4-FFF2-40B4-BE49-F238E27FC236}">
                <a16:creationId xmlns:a16="http://schemas.microsoft.com/office/drawing/2014/main" id="{8797B225-CDEA-42B1-8E13-9B9BC5B39780}"/>
              </a:ext>
            </a:extLst>
          </p:cNvPr>
          <p:cNvSpPr txBox="1"/>
          <p:nvPr/>
        </p:nvSpPr>
        <p:spPr>
          <a:xfrm>
            <a:off x="265109" y="3459740"/>
            <a:ext cx="942246" cy="646331"/>
          </a:xfrm>
          <a:prstGeom prst="rect">
            <a:avLst/>
          </a:prstGeom>
          <a:noFill/>
        </p:spPr>
        <p:txBody>
          <a:bodyPr wrap="none" rtlCol="0">
            <a:spAutoFit/>
          </a:bodyPr>
          <a:lstStyle/>
          <a:p>
            <a:r>
              <a:rPr lang="en-AU" dirty="0"/>
              <a:t>ACCESS </a:t>
            </a:r>
          </a:p>
          <a:p>
            <a:r>
              <a:rPr lang="en-AU" dirty="0"/>
              <a:t>ESM 1.5</a:t>
            </a:r>
          </a:p>
        </p:txBody>
      </p:sp>
      <p:sp>
        <p:nvSpPr>
          <p:cNvPr id="9" name="TextBox 8">
            <a:extLst>
              <a:ext uri="{FF2B5EF4-FFF2-40B4-BE49-F238E27FC236}">
                <a16:creationId xmlns:a16="http://schemas.microsoft.com/office/drawing/2014/main" id="{B2EFE5FC-C984-4CC6-8F85-31F4EB905BE9}"/>
              </a:ext>
            </a:extLst>
          </p:cNvPr>
          <p:cNvSpPr txBox="1"/>
          <p:nvPr/>
        </p:nvSpPr>
        <p:spPr>
          <a:xfrm>
            <a:off x="7201630" y="973404"/>
            <a:ext cx="1374992" cy="369332"/>
          </a:xfrm>
          <a:prstGeom prst="rect">
            <a:avLst/>
          </a:prstGeom>
          <a:noFill/>
        </p:spPr>
        <p:txBody>
          <a:bodyPr wrap="none" rtlCol="0">
            <a:spAutoFit/>
          </a:bodyPr>
          <a:lstStyle/>
          <a:p>
            <a:r>
              <a:rPr lang="en-AU" dirty="0"/>
              <a:t>ACCESS CM2</a:t>
            </a:r>
          </a:p>
        </p:txBody>
      </p:sp>
      <p:sp>
        <p:nvSpPr>
          <p:cNvPr id="10" name="TextBox 9">
            <a:extLst>
              <a:ext uri="{FF2B5EF4-FFF2-40B4-BE49-F238E27FC236}">
                <a16:creationId xmlns:a16="http://schemas.microsoft.com/office/drawing/2014/main" id="{AE8286B6-0684-4C76-8804-A376FA408DDD}"/>
              </a:ext>
            </a:extLst>
          </p:cNvPr>
          <p:cNvSpPr txBox="1"/>
          <p:nvPr/>
        </p:nvSpPr>
        <p:spPr>
          <a:xfrm>
            <a:off x="7171589" y="2307242"/>
            <a:ext cx="1765227" cy="369332"/>
          </a:xfrm>
          <a:prstGeom prst="rect">
            <a:avLst/>
          </a:prstGeom>
          <a:noFill/>
        </p:spPr>
        <p:txBody>
          <a:bodyPr wrap="none" rtlCol="0">
            <a:spAutoFit/>
          </a:bodyPr>
          <a:lstStyle/>
          <a:p>
            <a:r>
              <a:rPr lang="en-AU" dirty="0"/>
              <a:t>HadGEM3-GC3.1</a:t>
            </a:r>
          </a:p>
        </p:txBody>
      </p:sp>
      <p:sp>
        <p:nvSpPr>
          <p:cNvPr id="11" name="TextBox 10">
            <a:extLst>
              <a:ext uri="{FF2B5EF4-FFF2-40B4-BE49-F238E27FC236}">
                <a16:creationId xmlns:a16="http://schemas.microsoft.com/office/drawing/2014/main" id="{F5B9A6B7-3D8A-4DAA-8BCC-927F526D14A9}"/>
              </a:ext>
            </a:extLst>
          </p:cNvPr>
          <p:cNvSpPr txBox="1"/>
          <p:nvPr/>
        </p:nvSpPr>
        <p:spPr>
          <a:xfrm>
            <a:off x="7254421" y="3639464"/>
            <a:ext cx="865301" cy="369332"/>
          </a:xfrm>
          <a:prstGeom prst="rect">
            <a:avLst/>
          </a:prstGeom>
          <a:noFill/>
        </p:spPr>
        <p:txBody>
          <a:bodyPr wrap="none" rtlCol="0">
            <a:spAutoFit/>
          </a:bodyPr>
          <a:lstStyle/>
          <a:p>
            <a:r>
              <a:rPr lang="en-AU" dirty="0"/>
              <a:t>UKESM</a:t>
            </a:r>
          </a:p>
        </p:txBody>
      </p:sp>
    </p:spTree>
    <p:extLst>
      <p:ext uri="{BB962C8B-B14F-4D97-AF65-F5344CB8AC3E}">
        <p14:creationId xmlns:p14="http://schemas.microsoft.com/office/powerpoint/2010/main" val="43383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2AA7-EC4E-456F-8B61-E8874690B93B}"/>
              </a:ext>
            </a:extLst>
          </p:cNvPr>
          <p:cNvSpPr>
            <a:spLocks noGrp="1"/>
          </p:cNvSpPr>
          <p:nvPr>
            <p:ph type="title"/>
          </p:nvPr>
        </p:nvSpPr>
        <p:spPr/>
        <p:txBody>
          <a:bodyPr>
            <a:normAutofit/>
          </a:bodyPr>
          <a:lstStyle/>
          <a:p>
            <a:r>
              <a:rPr lang="en-AU" dirty="0"/>
              <a:t> </a:t>
            </a:r>
            <a:r>
              <a:rPr lang="en-AU" sz="2800" dirty="0"/>
              <a:t>Precipitation error </a:t>
            </a:r>
            <a:r>
              <a:rPr lang="en-AU" sz="2800" dirty="0" err="1"/>
              <a:t>wrt</a:t>
            </a:r>
            <a:r>
              <a:rPr lang="en-AU" sz="2800" dirty="0"/>
              <a:t> </a:t>
            </a:r>
            <a:r>
              <a:rPr lang="en-AU" sz="2800" dirty="0" err="1"/>
              <a:t>ERAi</a:t>
            </a:r>
            <a:r>
              <a:rPr lang="en-AU" sz="2800" dirty="0"/>
              <a:t> (Ian Watterson)</a:t>
            </a:r>
          </a:p>
        </p:txBody>
      </p:sp>
      <p:sp>
        <p:nvSpPr>
          <p:cNvPr id="3" name="Footer Placeholder 2">
            <a:extLst>
              <a:ext uri="{FF2B5EF4-FFF2-40B4-BE49-F238E27FC236}">
                <a16:creationId xmlns:a16="http://schemas.microsoft.com/office/drawing/2014/main" id="{3D8BF2D0-CC2A-4CC1-9C3A-45709F4FEF20}"/>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E4F98B4D-DB63-4300-BE49-C078F37861A8}"/>
              </a:ext>
            </a:extLst>
          </p:cNvPr>
          <p:cNvSpPr>
            <a:spLocks noGrp="1"/>
          </p:cNvSpPr>
          <p:nvPr>
            <p:ph type="sldNum" sz="quarter" idx="4"/>
          </p:nvPr>
        </p:nvSpPr>
        <p:spPr/>
        <p:txBody>
          <a:bodyPr/>
          <a:lstStyle/>
          <a:p>
            <a:fld id="{2ABE124A-B5C5-46E0-B944-45307B126769}" type="slidenum">
              <a:rPr lang="en-AU" smtClean="0"/>
              <a:pPr/>
              <a:t>8</a:t>
            </a:fld>
            <a:r>
              <a:rPr lang="en-AU"/>
              <a:t>  |</a:t>
            </a:r>
            <a:endParaRPr lang="en-AU" dirty="0"/>
          </a:p>
        </p:txBody>
      </p:sp>
      <p:sp>
        <p:nvSpPr>
          <p:cNvPr id="6" name="TextBox 5">
            <a:extLst>
              <a:ext uri="{FF2B5EF4-FFF2-40B4-BE49-F238E27FC236}">
                <a16:creationId xmlns:a16="http://schemas.microsoft.com/office/drawing/2014/main" id="{83A426BE-1B5A-4F36-9C9F-77C0B8049D43}"/>
              </a:ext>
            </a:extLst>
          </p:cNvPr>
          <p:cNvSpPr txBox="1"/>
          <p:nvPr/>
        </p:nvSpPr>
        <p:spPr>
          <a:xfrm>
            <a:off x="603487" y="959178"/>
            <a:ext cx="671979" cy="369332"/>
          </a:xfrm>
          <a:prstGeom prst="rect">
            <a:avLst/>
          </a:prstGeom>
          <a:noFill/>
        </p:spPr>
        <p:txBody>
          <a:bodyPr wrap="none" rtlCol="0">
            <a:spAutoFit/>
          </a:bodyPr>
          <a:lstStyle/>
          <a:p>
            <a:r>
              <a:rPr lang="en-AU" dirty="0"/>
              <a:t>ERA5</a:t>
            </a:r>
          </a:p>
        </p:txBody>
      </p:sp>
      <p:sp>
        <p:nvSpPr>
          <p:cNvPr id="7" name="TextBox 6">
            <a:extLst>
              <a:ext uri="{FF2B5EF4-FFF2-40B4-BE49-F238E27FC236}">
                <a16:creationId xmlns:a16="http://schemas.microsoft.com/office/drawing/2014/main" id="{3DD099AE-8628-4120-90D6-6B8D6858CA19}"/>
              </a:ext>
            </a:extLst>
          </p:cNvPr>
          <p:cNvSpPr txBox="1"/>
          <p:nvPr/>
        </p:nvSpPr>
        <p:spPr>
          <a:xfrm>
            <a:off x="121673" y="2209459"/>
            <a:ext cx="1229119" cy="369332"/>
          </a:xfrm>
          <a:prstGeom prst="rect">
            <a:avLst/>
          </a:prstGeom>
          <a:noFill/>
        </p:spPr>
        <p:txBody>
          <a:bodyPr wrap="none" rtlCol="0">
            <a:spAutoFit/>
          </a:bodyPr>
          <a:lstStyle/>
          <a:p>
            <a:r>
              <a:rPr lang="en-AU" dirty="0"/>
              <a:t>ACCESS 1.3</a:t>
            </a:r>
          </a:p>
        </p:txBody>
      </p:sp>
      <p:sp>
        <p:nvSpPr>
          <p:cNvPr id="8" name="TextBox 7">
            <a:extLst>
              <a:ext uri="{FF2B5EF4-FFF2-40B4-BE49-F238E27FC236}">
                <a16:creationId xmlns:a16="http://schemas.microsoft.com/office/drawing/2014/main" id="{8797B225-CDEA-42B1-8E13-9B9BC5B39780}"/>
              </a:ext>
            </a:extLst>
          </p:cNvPr>
          <p:cNvSpPr txBox="1"/>
          <p:nvPr/>
        </p:nvSpPr>
        <p:spPr>
          <a:xfrm>
            <a:off x="265109" y="3459740"/>
            <a:ext cx="942246" cy="646331"/>
          </a:xfrm>
          <a:prstGeom prst="rect">
            <a:avLst/>
          </a:prstGeom>
          <a:noFill/>
        </p:spPr>
        <p:txBody>
          <a:bodyPr wrap="none" rtlCol="0">
            <a:spAutoFit/>
          </a:bodyPr>
          <a:lstStyle/>
          <a:p>
            <a:r>
              <a:rPr lang="en-AU" dirty="0"/>
              <a:t>ACCESS </a:t>
            </a:r>
          </a:p>
          <a:p>
            <a:r>
              <a:rPr lang="en-AU" dirty="0"/>
              <a:t>ESM 1.5</a:t>
            </a:r>
          </a:p>
        </p:txBody>
      </p:sp>
      <p:sp>
        <p:nvSpPr>
          <p:cNvPr id="9" name="TextBox 8">
            <a:extLst>
              <a:ext uri="{FF2B5EF4-FFF2-40B4-BE49-F238E27FC236}">
                <a16:creationId xmlns:a16="http://schemas.microsoft.com/office/drawing/2014/main" id="{B2EFE5FC-C984-4CC6-8F85-31F4EB905BE9}"/>
              </a:ext>
            </a:extLst>
          </p:cNvPr>
          <p:cNvSpPr txBox="1"/>
          <p:nvPr/>
        </p:nvSpPr>
        <p:spPr>
          <a:xfrm>
            <a:off x="7201630" y="973404"/>
            <a:ext cx="1374992" cy="369332"/>
          </a:xfrm>
          <a:prstGeom prst="rect">
            <a:avLst/>
          </a:prstGeom>
          <a:noFill/>
        </p:spPr>
        <p:txBody>
          <a:bodyPr wrap="none" rtlCol="0">
            <a:spAutoFit/>
          </a:bodyPr>
          <a:lstStyle/>
          <a:p>
            <a:r>
              <a:rPr lang="en-AU" dirty="0"/>
              <a:t>ACCESS CM2</a:t>
            </a:r>
          </a:p>
        </p:txBody>
      </p:sp>
      <p:sp>
        <p:nvSpPr>
          <p:cNvPr id="10" name="TextBox 9">
            <a:extLst>
              <a:ext uri="{FF2B5EF4-FFF2-40B4-BE49-F238E27FC236}">
                <a16:creationId xmlns:a16="http://schemas.microsoft.com/office/drawing/2014/main" id="{AE8286B6-0684-4C76-8804-A376FA408DDD}"/>
              </a:ext>
            </a:extLst>
          </p:cNvPr>
          <p:cNvSpPr txBox="1"/>
          <p:nvPr/>
        </p:nvSpPr>
        <p:spPr>
          <a:xfrm>
            <a:off x="7171589" y="2307242"/>
            <a:ext cx="1765227" cy="369332"/>
          </a:xfrm>
          <a:prstGeom prst="rect">
            <a:avLst/>
          </a:prstGeom>
          <a:noFill/>
        </p:spPr>
        <p:txBody>
          <a:bodyPr wrap="none" rtlCol="0">
            <a:spAutoFit/>
          </a:bodyPr>
          <a:lstStyle/>
          <a:p>
            <a:r>
              <a:rPr lang="en-AU" dirty="0"/>
              <a:t>HadGEM3-GC3.1</a:t>
            </a:r>
          </a:p>
        </p:txBody>
      </p:sp>
      <p:sp>
        <p:nvSpPr>
          <p:cNvPr id="11" name="TextBox 10">
            <a:extLst>
              <a:ext uri="{FF2B5EF4-FFF2-40B4-BE49-F238E27FC236}">
                <a16:creationId xmlns:a16="http://schemas.microsoft.com/office/drawing/2014/main" id="{F5B9A6B7-3D8A-4DAA-8BCC-927F526D14A9}"/>
              </a:ext>
            </a:extLst>
          </p:cNvPr>
          <p:cNvSpPr txBox="1"/>
          <p:nvPr/>
        </p:nvSpPr>
        <p:spPr>
          <a:xfrm>
            <a:off x="7254421" y="3639464"/>
            <a:ext cx="865301" cy="369332"/>
          </a:xfrm>
          <a:prstGeom prst="rect">
            <a:avLst/>
          </a:prstGeom>
          <a:noFill/>
        </p:spPr>
        <p:txBody>
          <a:bodyPr wrap="none" rtlCol="0">
            <a:spAutoFit/>
          </a:bodyPr>
          <a:lstStyle/>
          <a:p>
            <a:r>
              <a:rPr lang="en-AU" dirty="0"/>
              <a:t>UKESM</a:t>
            </a:r>
          </a:p>
        </p:txBody>
      </p:sp>
      <p:pic>
        <p:nvPicPr>
          <p:cNvPr id="12" name="Picture 11">
            <a:extLst>
              <a:ext uri="{FF2B5EF4-FFF2-40B4-BE49-F238E27FC236}">
                <a16:creationId xmlns:a16="http://schemas.microsoft.com/office/drawing/2014/main" id="{F4E5D948-5C61-4EA3-A276-DA974EBA4113}"/>
              </a:ext>
            </a:extLst>
          </p:cNvPr>
          <p:cNvPicPr/>
          <p:nvPr/>
        </p:nvPicPr>
        <p:blipFill rotWithShape="1">
          <a:blip r:embed="rId3" cstate="print">
            <a:extLst>
              <a:ext uri="{28A0092B-C50C-407E-A947-70E740481C1C}">
                <a14:useLocalDpi xmlns:a14="http://schemas.microsoft.com/office/drawing/2010/main" val="0"/>
              </a:ext>
            </a:extLst>
          </a:blip>
          <a:srcRect l="-113" t="-121" r="-113" b="-121"/>
          <a:stretch/>
        </p:blipFill>
        <p:spPr>
          <a:xfrm>
            <a:off x="1544639" y="770590"/>
            <a:ext cx="5538470" cy="4200525"/>
          </a:xfrm>
          <a:prstGeom prst="rect">
            <a:avLst/>
          </a:prstGeom>
        </p:spPr>
      </p:pic>
    </p:spTree>
    <p:extLst>
      <p:ext uri="{BB962C8B-B14F-4D97-AF65-F5344CB8AC3E}">
        <p14:creationId xmlns:p14="http://schemas.microsoft.com/office/powerpoint/2010/main" val="3409434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0B78-3CBA-4D78-9A94-CBE8603A95B0}"/>
              </a:ext>
            </a:extLst>
          </p:cNvPr>
          <p:cNvSpPr>
            <a:spLocks noGrp="1"/>
          </p:cNvSpPr>
          <p:nvPr>
            <p:ph type="title"/>
          </p:nvPr>
        </p:nvSpPr>
        <p:spPr/>
        <p:txBody>
          <a:bodyPr/>
          <a:lstStyle/>
          <a:p>
            <a:r>
              <a:rPr lang="en-AU" dirty="0"/>
              <a:t>M score </a:t>
            </a:r>
            <a:r>
              <a:rPr lang="en-AU" dirty="0" err="1"/>
              <a:t>wrt</a:t>
            </a:r>
            <a:r>
              <a:rPr lang="en-AU" dirty="0"/>
              <a:t> </a:t>
            </a:r>
            <a:r>
              <a:rPr lang="en-AU" dirty="0" err="1"/>
              <a:t>ERAi</a:t>
            </a:r>
            <a:r>
              <a:rPr lang="en-AU" dirty="0"/>
              <a:t> (Ian Watterson)</a:t>
            </a:r>
          </a:p>
        </p:txBody>
      </p:sp>
      <p:sp>
        <p:nvSpPr>
          <p:cNvPr id="3" name="Footer Placeholder 2">
            <a:extLst>
              <a:ext uri="{FF2B5EF4-FFF2-40B4-BE49-F238E27FC236}">
                <a16:creationId xmlns:a16="http://schemas.microsoft.com/office/drawing/2014/main" id="{12B38F19-B701-4BA2-9DC1-33BE32A37B14}"/>
              </a:ext>
            </a:extLst>
          </p:cNvPr>
          <p:cNvSpPr>
            <a:spLocks noGrp="1"/>
          </p:cNvSpPr>
          <p:nvPr>
            <p:ph type="ftr" sz="quarter" idx="11"/>
          </p:nvPr>
        </p:nvSpPr>
        <p:spPr/>
        <p:txBody>
          <a:bodyPr/>
          <a:lstStyle/>
          <a:p>
            <a:r>
              <a:rPr lang="fr-FR"/>
              <a:t>Martin Dix |  Climate Science Centre</a:t>
            </a:r>
            <a:endParaRPr lang="en-AU"/>
          </a:p>
        </p:txBody>
      </p:sp>
      <p:sp>
        <p:nvSpPr>
          <p:cNvPr id="4" name="Slide Number Placeholder 3">
            <a:extLst>
              <a:ext uri="{FF2B5EF4-FFF2-40B4-BE49-F238E27FC236}">
                <a16:creationId xmlns:a16="http://schemas.microsoft.com/office/drawing/2014/main" id="{60F8190A-903C-4393-A61E-A4E7E4C8BD58}"/>
              </a:ext>
            </a:extLst>
          </p:cNvPr>
          <p:cNvSpPr>
            <a:spLocks noGrp="1"/>
          </p:cNvSpPr>
          <p:nvPr>
            <p:ph type="sldNum" sz="quarter" idx="4"/>
          </p:nvPr>
        </p:nvSpPr>
        <p:spPr/>
        <p:txBody>
          <a:bodyPr/>
          <a:lstStyle/>
          <a:p>
            <a:fld id="{2ABE124A-B5C5-46E0-B944-45307B126769}" type="slidenum">
              <a:rPr lang="en-AU" smtClean="0"/>
              <a:pPr/>
              <a:t>9</a:t>
            </a:fld>
            <a:r>
              <a:rPr lang="en-AU"/>
              <a:t>  |</a:t>
            </a:r>
            <a:endParaRPr lang="en-AU" dirty="0"/>
          </a:p>
        </p:txBody>
      </p:sp>
      <p:graphicFrame>
        <p:nvGraphicFramePr>
          <p:cNvPr id="6" name="Table 6">
            <a:extLst>
              <a:ext uri="{FF2B5EF4-FFF2-40B4-BE49-F238E27FC236}">
                <a16:creationId xmlns:a16="http://schemas.microsoft.com/office/drawing/2014/main" id="{CAA527D0-FD62-496D-BC69-2A13DCF6CB33}"/>
              </a:ext>
            </a:extLst>
          </p:cNvPr>
          <p:cNvGraphicFramePr>
            <a:graphicFrameLocks noGrp="1"/>
          </p:cNvGraphicFramePr>
          <p:nvPr>
            <p:extLst>
              <p:ext uri="{D42A27DB-BD31-4B8C-83A1-F6EECF244321}">
                <p14:modId xmlns:p14="http://schemas.microsoft.com/office/powerpoint/2010/main" val="2923024403"/>
              </p:ext>
            </p:extLst>
          </p:nvPr>
        </p:nvGraphicFramePr>
        <p:xfrm>
          <a:off x="1271451" y="1133052"/>
          <a:ext cx="6426925" cy="1569720"/>
        </p:xfrm>
        <a:graphic>
          <a:graphicData uri="http://schemas.openxmlformats.org/drawingml/2006/table">
            <a:tbl>
              <a:tblPr firstRow="1" firstCol="1" bandRow="1">
                <a:tableStyleId>{5C22544A-7EE6-4342-B048-85BDC9FD1C3A}</a:tableStyleId>
              </a:tblPr>
              <a:tblGrid>
                <a:gridCol w="847879">
                  <a:extLst>
                    <a:ext uri="{9D8B030D-6E8A-4147-A177-3AD203B41FA5}">
                      <a16:colId xmlns:a16="http://schemas.microsoft.com/office/drawing/2014/main" val="1146204719"/>
                    </a:ext>
                  </a:extLst>
                </a:gridCol>
                <a:gridCol w="847879">
                  <a:extLst>
                    <a:ext uri="{9D8B030D-6E8A-4147-A177-3AD203B41FA5}">
                      <a16:colId xmlns:a16="http://schemas.microsoft.com/office/drawing/2014/main" val="4008317719"/>
                    </a:ext>
                  </a:extLst>
                </a:gridCol>
                <a:gridCol w="847879">
                  <a:extLst>
                    <a:ext uri="{9D8B030D-6E8A-4147-A177-3AD203B41FA5}">
                      <a16:colId xmlns:a16="http://schemas.microsoft.com/office/drawing/2014/main" val="698413964"/>
                    </a:ext>
                  </a:extLst>
                </a:gridCol>
                <a:gridCol w="898753">
                  <a:extLst>
                    <a:ext uri="{9D8B030D-6E8A-4147-A177-3AD203B41FA5}">
                      <a16:colId xmlns:a16="http://schemas.microsoft.com/office/drawing/2014/main" val="3962626166"/>
                    </a:ext>
                  </a:extLst>
                </a:gridCol>
                <a:gridCol w="929313">
                  <a:extLst>
                    <a:ext uri="{9D8B030D-6E8A-4147-A177-3AD203B41FA5}">
                      <a16:colId xmlns:a16="http://schemas.microsoft.com/office/drawing/2014/main" val="3387579548"/>
                    </a:ext>
                  </a:extLst>
                </a:gridCol>
                <a:gridCol w="1010195">
                  <a:extLst>
                    <a:ext uri="{9D8B030D-6E8A-4147-A177-3AD203B41FA5}">
                      <a16:colId xmlns:a16="http://schemas.microsoft.com/office/drawing/2014/main" val="3471843165"/>
                    </a:ext>
                  </a:extLst>
                </a:gridCol>
                <a:gridCol w="1045027">
                  <a:extLst>
                    <a:ext uri="{9D8B030D-6E8A-4147-A177-3AD203B41FA5}">
                      <a16:colId xmlns:a16="http://schemas.microsoft.com/office/drawing/2014/main" val="3108298729"/>
                    </a:ext>
                  </a:extLst>
                </a:gridCol>
              </a:tblGrid>
              <a:tr h="370840">
                <a:tc>
                  <a:txBody>
                    <a:bodyPr/>
                    <a:lstStyle/>
                    <a:p>
                      <a:endParaRPr lang="en-AU" sz="2400" dirty="0"/>
                    </a:p>
                  </a:txBody>
                  <a:tcPr/>
                </a:tc>
                <a:tc>
                  <a:txBody>
                    <a:bodyPr/>
                    <a:lstStyle/>
                    <a:p>
                      <a:r>
                        <a:rPr lang="en-AU" dirty="0"/>
                        <a:t>ERA5</a:t>
                      </a:r>
                    </a:p>
                  </a:txBody>
                  <a:tcPr/>
                </a:tc>
                <a:tc>
                  <a:txBody>
                    <a:bodyPr/>
                    <a:lstStyle/>
                    <a:p>
                      <a:r>
                        <a:rPr lang="en-AU" dirty="0"/>
                        <a:t>A-1.3</a:t>
                      </a:r>
                    </a:p>
                  </a:txBody>
                  <a:tcPr/>
                </a:tc>
                <a:tc>
                  <a:txBody>
                    <a:bodyPr/>
                    <a:lstStyle/>
                    <a:p>
                      <a:r>
                        <a:rPr lang="en-AU" dirty="0"/>
                        <a:t>ESM15</a:t>
                      </a:r>
                    </a:p>
                  </a:txBody>
                  <a:tcPr/>
                </a:tc>
                <a:tc>
                  <a:txBody>
                    <a:bodyPr/>
                    <a:lstStyle/>
                    <a:p>
                      <a:r>
                        <a:rPr lang="en-AU" dirty="0"/>
                        <a:t>A-CM2</a:t>
                      </a:r>
                    </a:p>
                  </a:txBody>
                  <a:tcPr/>
                </a:tc>
                <a:tc>
                  <a:txBody>
                    <a:bodyPr/>
                    <a:lstStyle/>
                    <a:p>
                      <a:r>
                        <a:rPr lang="en-AU" dirty="0"/>
                        <a:t>HadGC3</a:t>
                      </a:r>
                    </a:p>
                  </a:txBody>
                  <a:tcPr/>
                </a:tc>
                <a:tc>
                  <a:txBody>
                    <a:bodyPr/>
                    <a:lstStyle/>
                    <a:p>
                      <a:r>
                        <a:rPr lang="en-AU" dirty="0"/>
                        <a:t>UKESM</a:t>
                      </a:r>
                    </a:p>
                  </a:txBody>
                  <a:tcPr/>
                </a:tc>
                <a:extLst>
                  <a:ext uri="{0D108BD9-81ED-4DB2-BD59-A6C34878D82A}">
                    <a16:rowId xmlns:a16="http://schemas.microsoft.com/office/drawing/2014/main" val="263299360"/>
                  </a:ext>
                </a:extLst>
              </a:tr>
              <a:tr h="370840">
                <a:tc>
                  <a:txBody>
                    <a:bodyPr/>
                    <a:lstStyle/>
                    <a:p>
                      <a:r>
                        <a:rPr lang="en-AU" dirty="0" err="1"/>
                        <a:t>tas</a:t>
                      </a:r>
                      <a:endParaRPr lang="en-AU" dirty="0"/>
                    </a:p>
                  </a:txBody>
                  <a:tcPr/>
                </a:tc>
                <a:tc>
                  <a:txBody>
                    <a:bodyPr/>
                    <a:lstStyle/>
                    <a:p>
                      <a:r>
                        <a:rPr lang="en-AU" dirty="0"/>
                        <a:t>977</a:t>
                      </a:r>
                    </a:p>
                  </a:txBody>
                  <a:tcPr/>
                </a:tc>
                <a:tc>
                  <a:txBody>
                    <a:bodyPr/>
                    <a:lstStyle/>
                    <a:p>
                      <a:r>
                        <a:rPr lang="en-AU" dirty="0"/>
                        <a:t>923</a:t>
                      </a:r>
                    </a:p>
                  </a:txBody>
                  <a:tcPr/>
                </a:tc>
                <a:tc>
                  <a:txBody>
                    <a:bodyPr/>
                    <a:lstStyle/>
                    <a:p>
                      <a:r>
                        <a:rPr lang="en-AU" dirty="0"/>
                        <a:t>926</a:t>
                      </a:r>
                    </a:p>
                  </a:txBody>
                  <a:tcPr/>
                </a:tc>
                <a:tc>
                  <a:txBody>
                    <a:bodyPr/>
                    <a:lstStyle/>
                    <a:p>
                      <a:r>
                        <a:rPr lang="en-AU" dirty="0"/>
                        <a:t>923</a:t>
                      </a:r>
                    </a:p>
                  </a:txBody>
                  <a:tcPr/>
                </a:tc>
                <a:tc>
                  <a:txBody>
                    <a:bodyPr/>
                    <a:lstStyle/>
                    <a:p>
                      <a:r>
                        <a:rPr lang="en-AU" dirty="0"/>
                        <a:t>928</a:t>
                      </a:r>
                    </a:p>
                  </a:txBody>
                  <a:tcPr/>
                </a:tc>
                <a:tc>
                  <a:txBody>
                    <a:bodyPr/>
                    <a:lstStyle/>
                    <a:p>
                      <a:r>
                        <a:rPr lang="en-AU" dirty="0"/>
                        <a:t>918</a:t>
                      </a:r>
                    </a:p>
                  </a:txBody>
                  <a:tcPr/>
                </a:tc>
                <a:extLst>
                  <a:ext uri="{0D108BD9-81ED-4DB2-BD59-A6C34878D82A}">
                    <a16:rowId xmlns:a16="http://schemas.microsoft.com/office/drawing/2014/main" val="3424085367"/>
                  </a:ext>
                </a:extLst>
              </a:tr>
              <a:tr h="370840">
                <a:tc>
                  <a:txBody>
                    <a:bodyPr/>
                    <a:lstStyle/>
                    <a:p>
                      <a:r>
                        <a:rPr lang="en-AU" dirty="0" err="1"/>
                        <a:t>pr</a:t>
                      </a:r>
                      <a:endParaRPr lang="en-AU" dirty="0"/>
                    </a:p>
                  </a:txBody>
                  <a:tcPr/>
                </a:tc>
                <a:tc>
                  <a:txBody>
                    <a:bodyPr/>
                    <a:lstStyle/>
                    <a:p>
                      <a:r>
                        <a:rPr lang="en-AU" dirty="0"/>
                        <a:t>783</a:t>
                      </a:r>
                    </a:p>
                  </a:txBody>
                  <a:tcPr/>
                </a:tc>
                <a:tc>
                  <a:txBody>
                    <a:bodyPr/>
                    <a:lstStyle/>
                    <a:p>
                      <a:r>
                        <a:rPr lang="en-AU" dirty="0"/>
                        <a:t>655</a:t>
                      </a:r>
                    </a:p>
                  </a:txBody>
                  <a:tcPr/>
                </a:tc>
                <a:tc>
                  <a:txBody>
                    <a:bodyPr/>
                    <a:lstStyle/>
                    <a:p>
                      <a:r>
                        <a:rPr lang="en-AU" dirty="0"/>
                        <a:t>675</a:t>
                      </a:r>
                    </a:p>
                  </a:txBody>
                  <a:tcPr/>
                </a:tc>
                <a:tc>
                  <a:txBody>
                    <a:bodyPr/>
                    <a:lstStyle/>
                    <a:p>
                      <a:r>
                        <a:rPr lang="en-AU" dirty="0"/>
                        <a:t>679</a:t>
                      </a:r>
                    </a:p>
                  </a:txBody>
                  <a:tcPr/>
                </a:tc>
                <a:tc>
                  <a:txBody>
                    <a:bodyPr/>
                    <a:lstStyle/>
                    <a:p>
                      <a:r>
                        <a:rPr lang="en-AU" dirty="0"/>
                        <a:t>709</a:t>
                      </a:r>
                    </a:p>
                  </a:txBody>
                  <a:tcPr/>
                </a:tc>
                <a:tc>
                  <a:txBody>
                    <a:bodyPr/>
                    <a:lstStyle/>
                    <a:p>
                      <a:r>
                        <a:rPr lang="en-AU" dirty="0"/>
                        <a:t>705</a:t>
                      </a:r>
                    </a:p>
                  </a:txBody>
                  <a:tcPr/>
                </a:tc>
                <a:extLst>
                  <a:ext uri="{0D108BD9-81ED-4DB2-BD59-A6C34878D82A}">
                    <a16:rowId xmlns:a16="http://schemas.microsoft.com/office/drawing/2014/main" val="623795374"/>
                  </a:ext>
                </a:extLst>
              </a:tr>
              <a:tr h="370840">
                <a:tc>
                  <a:txBody>
                    <a:bodyPr/>
                    <a:lstStyle/>
                    <a:p>
                      <a:r>
                        <a:rPr lang="en-AU" dirty="0" err="1"/>
                        <a:t>psl</a:t>
                      </a:r>
                      <a:endParaRPr lang="en-AU" dirty="0"/>
                    </a:p>
                  </a:txBody>
                  <a:tcPr/>
                </a:tc>
                <a:tc>
                  <a:txBody>
                    <a:bodyPr/>
                    <a:lstStyle/>
                    <a:p>
                      <a:r>
                        <a:rPr lang="en-AU" dirty="0"/>
                        <a:t>971</a:t>
                      </a:r>
                    </a:p>
                  </a:txBody>
                  <a:tcPr/>
                </a:tc>
                <a:tc>
                  <a:txBody>
                    <a:bodyPr/>
                    <a:lstStyle/>
                    <a:p>
                      <a:r>
                        <a:rPr lang="en-AU" dirty="0"/>
                        <a:t>845</a:t>
                      </a:r>
                    </a:p>
                  </a:txBody>
                  <a:tcPr/>
                </a:tc>
                <a:tc>
                  <a:txBody>
                    <a:bodyPr/>
                    <a:lstStyle/>
                    <a:p>
                      <a:r>
                        <a:rPr lang="en-AU" dirty="0"/>
                        <a:t>849</a:t>
                      </a:r>
                    </a:p>
                  </a:txBody>
                  <a:tcPr/>
                </a:tc>
                <a:tc>
                  <a:txBody>
                    <a:bodyPr/>
                    <a:lstStyle/>
                    <a:p>
                      <a:r>
                        <a:rPr lang="en-AU" dirty="0"/>
                        <a:t>826</a:t>
                      </a:r>
                    </a:p>
                  </a:txBody>
                  <a:tcPr/>
                </a:tc>
                <a:tc>
                  <a:txBody>
                    <a:bodyPr/>
                    <a:lstStyle/>
                    <a:p>
                      <a:r>
                        <a:rPr lang="en-AU" dirty="0"/>
                        <a:t>834</a:t>
                      </a:r>
                    </a:p>
                  </a:txBody>
                  <a:tcPr/>
                </a:tc>
                <a:tc>
                  <a:txBody>
                    <a:bodyPr/>
                    <a:lstStyle/>
                    <a:p>
                      <a:r>
                        <a:rPr lang="en-AU" dirty="0"/>
                        <a:t>834</a:t>
                      </a:r>
                    </a:p>
                  </a:txBody>
                  <a:tcPr/>
                </a:tc>
                <a:extLst>
                  <a:ext uri="{0D108BD9-81ED-4DB2-BD59-A6C34878D82A}">
                    <a16:rowId xmlns:a16="http://schemas.microsoft.com/office/drawing/2014/main" val="1954489402"/>
                  </a:ext>
                </a:extLst>
              </a:tr>
            </a:tbl>
          </a:graphicData>
        </a:graphic>
      </p:graphicFrame>
    </p:spTree>
    <p:extLst>
      <p:ext uri="{BB962C8B-B14F-4D97-AF65-F5344CB8AC3E}">
        <p14:creationId xmlns:p14="http://schemas.microsoft.com/office/powerpoint/2010/main" val="687277654"/>
      </p:ext>
    </p:extLst>
  </p:cSld>
  <p:clrMapOvr>
    <a:masterClrMapping/>
  </p:clrMapOvr>
</p:sld>
</file>

<file path=ppt/theme/theme1.xml><?xml version="1.0" encoding="utf-8"?>
<a:theme xmlns:a="http://schemas.openxmlformats.org/drawingml/2006/main" name="CSIRO Theme - OA Review">
  <a:themeElements>
    <a:clrScheme name="CSIRO Sky">
      <a:dk1>
        <a:sysClr val="windowText" lastClr="000000"/>
      </a:dk1>
      <a:lt1>
        <a:srgbClr val="FFFFFF"/>
      </a:lt1>
      <a:dk2>
        <a:srgbClr val="000000"/>
      </a:dk2>
      <a:lt2>
        <a:srgbClr val="FFFFFF"/>
      </a:lt2>
      <a:accent1>
        <a:srgbClr val="41B6E6"/>
      </a:accent1>
      <a:accent2>
        <a:srgbClr val="004B87"/>
      </a:accent2>
      <a:accent3>
        <a:srgbClr val="78BE20"/>
      </a:accent3>
      <a:accent4>
        <a:srgbClr val="4A7729"/>
      </a:accent4>
      <a:accent5>
        <a:srgbClr val="00A9CE"/>
      </a:accent5>
      <a:accent6>
        <a:srgbClr val="00313C"/>
      </a:accent6>
      <a:hlink>
        <a:srgbClr val="9FAEE5"/>
      </a:hlink>
      <a:folHlink>
        <a:srgbClr val="1E22AA"/>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0BBBEF49E70E4EB47049F3E1CFC54E" ma:contentTypeVersion="0" ma:contentTypeDescription="Create a new document." ma:contentTypeScope="" ma:versionID="0831a169ef363171d7d753091f4d24f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4E79EF-F1FE-46B7-B4F2-2EDFB4F9A8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6F1F81A-E282-4178-85D8-E89AB2237F0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1DD39FA-858E-49F0-8874-BAF5DA398A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Widescreen</Template>
  <TotalTime>55247</TotalTime>
  <Words>575</Words>
  <Application>Microsoft Office PowerPoint</Application>
  <PresentationFormat>On-screen Show (16:9)</PresentationFormat>
  <Paragraphs>137</Paragraphs>
  <Slides>14</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CSIRO Theme - OA Review</vt:lpstr>
      <vt:lpstr>Update on ACCESS-CM2 CMIP6 simulations</vt:lpstr>
      <vt:lpstr>In our last exciting episode …</vt:lpstr>
      <vt:lpstr>New PI control (option 3)</vt:lpstr>
      <vt:lpstr>PI control drift compared to other CMIP6 models</vt:lpstr>
      <vt:lpstr>Current status</vt:lpstr>
      <vt:lpstr>Historical</vt:lpstr>
      <vt:lpstr> Surface air temperature error wrt ERAi (Ian Watterson)</vt:lpstr>
      <vt:lpstr> Precipitation error wrt ERAi (Ian Watterson)</vt:lpstr>
      <vt:lpstr>M score wrt ERAi (Ian Watterson)</vt:lpstr>
      <vt:lpstr>SSPs</vt:lpstr>
      <vt:lpstr>Idealised experiments: 1pctCO2 and 4xCO2</vt:lpstr>
      <vt:lpstr>Equilibrium climate sensitivity from 4xCO2</vt:lpstr>
      <vt:lpstr>4xCO2</vt:lpstr>
      <vt:lpstr>Summary</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OA ECR PowerPoint</dc:title>
  <dc:creator>Gerbing, Chris (Comms, Clayton)</dc:creator>
  <cp:lastModifiedBy>Martin Dix</cp:lastModifiedBy>
  <cp:revision>360</cp:revision>
  <cp:lastPrinted>2018-10-08T09:00:12Z</cp:lastPrinted>
  <dcterms:created xsi:type="dcterms:W3CDTF">2018-08-22T22:06:23Z</dcterms:created>
  <dcterms:modified xsi:type="dcterms:W3CDTF">2019-09-12T22:13:04Z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0x0101003B0BBBEF49E70E4EB47049F3E1CFC54E</vt:lpwstr>
  </property>
</Properties>
</file>